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3" r:id="rId1"/>
  </p:sldMasterIdLst>
  <p:sldIdLst>
    <p:sldId id="256" r:id="rId2"/>
    <p:sldId id="269" r:id="rId3"/>
    <p:sldId id="257" r:id="rId4"/>
    <p:sldId id="268" r:id="rId5"/>
    <p:sldId id="262" r:id="rId6"/>
    <p:sldId id="258" r:id="rId7"/>
    <p:sldId id="259" r:id="rId8"/>
    <p:sldId id="261" r:id="rId9"/>
    <p:sldId id="260" r:id="rId10"/>
    <p:sldId id="270" r:id="rId11"/>
    <p:sldId id="273" r:id="rId12"/>
    <p:sldId id="271" r:id="rId13"/>
    <p:sldId id="266" r:id="rId14"/>
    <p:sldId id="264" r:id="rId15"/>
    <p:sldId id="267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87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2" y="3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79E14C-2096-47B9-BADE-864D387F8F9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2617DA3-8AAF-4D7D-9901-052D41986160}">
      <dgm:prSet custT="1"/>
      <dgm:spPr/>
      <dgm:t>
        <a:bodyPr/>
        <a:lstStyle/>
        <a:p>
          <a:r>
            <a:rPr lang="de-DE" sz="2200" dirty="0"/>
            <a:t>Keine Trennung der Leistungsniveaus in der 5. Schulstufe (1. Klasse);</a:t>
          </a:r>
          <a:br>
            <a:rPr lang="de-DE" sz="2200" dirty="0"/>
          </a:br>
          <a:r>
            <a:rPr lang="de-DE" sz="2200" dirty="0"/>
            <a:t>Unterrichtsform „Teamteaching“</a:t>
          </a:r>
          <a:endParaRPr lang="en-US" sz="2200" dirty="0"/>
        </a:p>
      </dgm:t>
    </dgm:pt>
    <dgm:pt modelId="{C9741E12-A328-4915-B8E9-42D27B0B6B54}" type="parTrans" cxnId="{FAABB3F0-A5F6-490A-9816-4522CF53E55D}">
      <dgm:prSet/>
      <dgm:spPr/>
      <dgm:t>
        <a:bodyPr/>
        <a:lstStyle/>
        <a:p>
          <a:endParaRPr lang="en-US" sz="2200"/>
        </a:p>
      </dgm:t>
    </dgm:pt>
    <dgm:pt modelId="{F8246C38-40DB-414A-BC9B-60DF63F0A414}" type="sibTrans" cxnId="{FAABB3F0-A5F6-490A-9816-4522CF53E55D}">
      <dgm:prSet/>
      <dgm:spPr/>
      <dgm:t>
        <a:bodyPr/>
        <a:lstStyle/>
        <a:p>
          <a:endParaRPr lang="en-US" sz="2200"/>
        </a:p>
      </dgm:t>
    </dgm:pt>
    <dgm:pt modelId="{BDD3DA9A-3B9C-4F76-B5D3-1C7D6D28D4B0}">
      <dgm:prSet custT="1"/>
      <dgm:spPr/>
      <dgm:t>
        <a:bodyPr/>
        <a:lstStyle/>
        <a:p>
          <a:r>
            <a:rPr lang="de-DE" sz="2200" dirty="0"/>
            <a:t>6. bis 8. Schulstufe (2. – 4. Klasse): Unterscheidung der zwei Leistungsniveaus Standard und Standard AHS in den Gegenständen D, E, M.</a:t>
          </a:r>
          <a:br>
            <a:rPr lang="de-DE" sz="2200" dirty="0"/>
          </a:br>
          <a:endParaRPr lang="en-US" sz="2200" dirty="0"/>
        </a:p>
      </dgm:t>
    </dgm:pt>
    <dgm:pt modelId="{1A5A7C8D-BBA7-4472-BA06-00CAC20BD2E8}" type="parTrans" cxnId="{E620AA6B-F282-48BD-82B5-B0BE420DB83D}">
      <dgm:prSet/>
      <dgm:spPr/>
      <dgm:t>
        <a:bodyPr/>
        <a:lstStyle/>
        <a:p>
          <a:endParaRPr lang="en-US" sz="2200"/>
        </a:p>
      </dgm:t>
    </dgm:pt>
    <dgm:pt modelId="{FE681EF9-CE24-492D-8E9B-3A30D9B70BCC}" type="sibTrans" cxnId="{E620AA6B-F282-48BD-82B5-B0BE420DB83D}">
      <dgm:prSet/>
      <dgm:spPr/>
      <dgm:t>
        <a:bodyPr/>
        <a:lstStyle/>
        <a:p>
          <a:endParaRPr lang="en-US" sz="2200"/>
        </a:p>
      </dgm:t>
    </dgm:pt>
    <dgm:pt modelId="{7EC4948D-DAF7-4428-8BA2-0C0B5E66A36A}">
      <dgm:prSet custT="1"/>
      <dgm:spPr/>
      <dgm:t>
        <a:bodyPr/>
        <a:lstStyle/>
        <a:p>
          <a:r>
            <a:rPr lang="de-DE" sz="2200" dirty="0"/>
            <a:t>Die Anforderungen des Niveaus Standard AHS müssen jenen der Unterstufe der allgemeinbildenden höheren Schule entsprechen.</a:t>
          </a:r>
          <a:endParaRPr lang="en-US" sz="2200" dirty="0"/>
        </a:p>
      </dgm:t>
    </dgm:pt>
    <dgm:pt modelId="{6068027F-57C5-4E8E-B341-598B16A95AFF}" type="parTrans" cxnId="{EE62C749-5FBD-43AA-9238-62352EAD15F6}">
      <dgm:prSet/>
      <dgm:spPr/>
      <dgm:t>
        <a:bodyPr/>
        <a:lstStyle/>
        <a:p>
          <a:endParaRPr lang="en-US" sz="2200"/>
        </a:p>
      </dgm:t>
    </dgm:pt>
    <dgm:pt modelId="{45244731-17BD-4677-BEFB-672BD6338F10}" type="sibTrans" cxnId="{EE62C749-5FBD-43AA-9238-62352EAD15F6}">
      <dgm:prSet/>
      <dgm:spPr/>
      <dgm:t>
        <a:bodyPr/>
        <a:lstStyle/>
        <a:p>
          <a:endParaRPr lang="en-US" sz="2200"/>
        </a:p>
      </dgm:t>
    </dgm:pt>
    <dgm:pt modelId="{93BD1A81-1EB0-486D-82F2-2712E29B310F}" type="pres">
      <dgm:prSet presAssocID="{5F79E14C-2096-47B9-BADE-864D387F8F98}" presName="linear" presStyleCnt="0">
        <dgm:presLayoutVars>
          <dgm:animLvl val="lvl"/>
          <dgm:resizeHandles val="exact"/>
        </dgm:presLayoutVars>
      </dgm:prSet>
      <dgm:spPr/>
    </dgm:pt>
    <dgm:pt modelId="{6B949C4C-608D-4D81-A2B9-CDE54AB56D93}" type="pres">
      <dgm:prSet presAssocID="{32617DA3-8AAF-4D7D-9901-052D4198616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953ACD-E158-4AF3-85A5-98BFBA937DF1}" type="pres">
      <dgm:prSet presAssocID="{F8246C38-40DB-414A-BC9B-60DF63F0A414}" presName="spacer" presStyleCnt="0"/>
      <dgm:spPr/>
    </dgm:pt>
    <dgm:pt modelId="{0788EE07-ACEA-49EB-89DA-7113AB3E4F6B}" type="pres">
      <dgm:prSet presAssocID="{BDD3DA9A-3B9C-4F76-B5D3-1C7D6D28D4B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B153E2B-8BC7-4600-BEF0-60CAE01F5B67}" type="pres">
      <dgm:prSet presAssocID="{FE681EF9-CE24-492D-8E9B-3A30D9B70BCC}" presName="spacer" presStyleCnt="0"/>
      <dgm:spPr/>
    </dgm:pt>
    <dgm:pt modelId="{D1518495-3544-4FAC-949D-F739C6754E12}" type="pres">
      <dgm:prSet presAssocID="{7EC4948D-DAF7-4428-8BA2-0C0B5E66A36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A505917-2029-450E-9C1D-23B98B3A8A5C}" type="presOf" srcId="{5F79E14C-2096-47B9-BADE-864D387F8F98}" destId="{93BD1A81-1EB0-486D-82F2-2712E29B310F}" srcOrd="0" destOrd="0" presId="urn:microsoft.com/office/officeart/2005/8/layout/vList2"/>
    <dgm:cxn modelId="{9DF9BD2E-5989-4D5C-8320-129B8720E036}" type="presOf" srcId="{BDD3DA9A-3B9C-4F76-B5D3-1C7D6D28D4B0}" destId="{0788EE07-ACEA-49EB-89DA-7113AB3E4F6B}" srcOrd="0" destOrd="0" presId="urn:microsoft.com/office/officeart/2005/8/layout/vList2"/>
    <dgm:cxn modelId="{B6170047-FC85-43E6-9A2E-AC2853479DD6}" type="presOf" srcId="{7EC4948D-DAF7-4428-8BA2-0C0B5E66A36A}" destId="{D1518495-3544-4FAC-949D-F739C6754E12}" srcOrd="0" destOrd="0" presId="urn:microsoft.com/office/officeart/2005/8/layout/vList2"/>
    <dgm:cxn modelId="{EE62C749-5FBD-43AA-9238-62352EAD15F6}" srcId="{5F79E14C-2096-47B9-BADE-864D387F8F98}" destId="{7EC4948D-DAF7-4428-8BA2-0C0B5E66A36A}" srcOrd="2" destOrd="0" parTransId="{6068027F-57C5-4E8E-B341-598B16A95AFF}" sibTransId="{45244731-17BD-4677-BEFB-672BD6338F10}"/>
    <dgm:cxn modelId="{E620AA6B-F282-48BD-82B5-B0BE420DB83D}" srcId="{5F79E14C-2096-47B9-BADE-864D387F8F98}" destId="{BDD3DA9A-3B9C-4F76-B5D3-1C7D6D28D4B0}" srcOrd="1" destOrd="0" parTransId="{1A5A7C8D-BBA7-4472-BA06-00CAC20BD2E8}" sibTransId="{FE681EF9-CE24-492D-8E9B-3A30D9B70BCC}"/>
    <dgm:cxn modelId="{4BF7C18B-CAE8-4AD0-9DB0-5C3E178266E2}" type="presOf" srcId="{32617DA3-8AAF-4D7D-9901-052D41986160}" destId="{6B949C4C-608D-4D81-A2B9-CDE54AB56D93}" srcOrd="0" destOrd="0" presId="urn:microsoft.com/office/officeart/2005/8/layout/vList2"/>
    <dgm:cxn modelId="{FAABB3F0-A5F6-490A-9816-4522CF53E55D}" srcId="{5F79E14C-2096-47B9-BADE-864D387F8F98}" destId="{32617DA3-8AAF-4D7D-9901-052D41986160}" srcOrd="0" destOrd="0" parTransId="{C9741E12-A328-4915-B8E9-42D27B0B6B54}" sibTransId="{F8246C38-40DB-414A-BC9B-60DF63F0A414}"/>
    <dgm:cxn modelId="{38FA6B27-5A53-4B03-830A-D8362E3688B9}" type="presParOf" srcId="{93BD1A81-1EB0-486D-82F2-2712E29B310F}" destId="{6B949C4C-608D-4D81-A2B9-CDE54AB56D93}" srcOrd="0" destOrd="0" presId="urn:microsoft.com/office/officeart/2005/8/layout/vList2"/>
    <dgm:cxn modelId="{49A3E474-21C3-4BBF-9BA3-ABBAC87BDD1A}" type="presParOf" srcId="{93BD1A81-1EB0-486D-82F2-2712E29B310F}" destId="{3E953ACD-E158-4AF3-85A5-98BFBA937DF1}" srcOrd="1" destOrd="0" presId="urn:microsoft.com/office/officeart/2005/8/layout/vList2"/>
    <dgm:cxn modelId="{C852F0E0-C2AC-4A7D-9211-940944471D46}" type="presParOf" srcId="{93BD1A81-1EB0-486D-82F2-2712E29B310F}" destId="{0788EE07-ACEA-49EB-89DA-7113AB3E4F6B}" srcOrd="2" destOrd="0" presId="urn:microsoft.com/office/officeart/2005/8/layout/vList2"/>
    <dgm:cxn modelId="{AB583EB2-534C-448F-8215-5C7A26E78A78}" type="presParOf" srcId="{93BD1A81-1EB0-486D-82F2-2712E29B310F}" destId="{EB153E2B-8BC7-4600-BEF0-60CAE01F5B67}" srcOrd="3" destOrd="0" presId="urn:microsoft.com/office/officeart/2005/8/layout/vList2"/>
    <dgm:cxn modelId="{6E98EAAC-E7D2-4EA1-A34C-00259C351334}" type="presParOf" srcId="{93BD1A81-1EB0-486D-82F2-2712E29B310F}" destId="{D1518495-3544-4FAC-949D-F739C6754E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7AC3BA-CD5A-4169-9AFD-32AD70AFA105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AE3E211C-FDE9-42C8-A1EB-8F288C5CAC73}">
      <dgm:prSet/>
      <dgm:spPr/>
      <dgm:t>
        <a:bodyPr/>
        <a:lstStyle/>
        <a:p>
          <a:r>
            <a:rPr lang="de-DE" dirty="0"/>
            <a:t>Seit diesem Schuljahr nimmt die MS Straßwalchen an der Geräteinitiative des Bundesministeriums teil.</a:t>
          </a:r>
          <a:endParaRPr lang="en-US" dirty="0"/>
        </a:p>
      </dgm:t>
    </dgm:pt>
    <dgm:pt modelId="{D35FE976-7FEA-46E1-AAAD-5277E5AEF6CA}" type="parTrans" cxnId="{3FE4558E-4590-478F-85EF-38DB02712113}">
      <dgm:prSet/>
      <dgm:spPr/>
      <dgm:t>
        <a:bodyPr/>
        <a:lstStyle/>
        <a:p>
          <a:endParaRPr lang="en-US"/>
        </a:p>
      </dgm:t>
    </dgm:pt>
    <dgm:pt modelId="{CE80A2D6-D524-4366-8B46-204A40CD70B0}" type="sibTrans" cxnId="{3FE4558E-4590-478F-85EF-38DB02712113}">
      <dgm:prSet/>
      <dgm:spPr/>
      <dgm:t>
        <a:bodyPr/>
        <a:lstStyle/>
        <a:p>
          <a:endParaRPr lang="en-US"/>
        </a:p>
      </dgm:t>
    </dgm:pt>
    <dgm:pt modelId="{22ECBA8E-E720-4180-BFB9-67E0F372A028}">
      <dgm:prSet/>
      <dgm:spPr/>
      <dgm:t>
        <a:bodyPr/>
        <a:lstStyle/>
        <a:p>
          <a:r>
            <a:rPr lang="de-DE" dirty="0"/>
            <a:t>Alle kommenden SchülerInnen erhalten im Herbst einen Laptop (Marke: Lenovo).</a:t>
          </a:r>
          <a:endParaRPr lang="en-US" dirty="0"/>
        </a:p>
      </dgm:t>
    </dgm:pt>
    <dgm:pt modelId="{3CD24404-2BAD-4359-8C36-75C227989AEF}" type="parTrans" cxnId="{DBE493E7-8037-4745-B05D-9166F4237B6E}">
      <dgm:prSet/>
      <dgm:spPr/>
      <dgm:t>
        <a:bodyPr/>
        <a:lstStyle/>
        <a:p>
          <a:endParaRPr lang="en-US"/>
        </a:p>
      </dgm:t>
    </dgm:pt>
    <dgm:pt modelId="{FE3CD7EE-860B-49D2-AEEC-B5A0B694849D}" type="sibTrans" cxnId="{DBE493E7-8037-4745-B05D-9166F4237B6E}">
      <dgm:prSet/>
      <dgm:spPr/>
      <dgm:t>
        <a:bodyPr/>
        <a:lstStyle/>
        <a:p>
          <a:endParaRPr lang="en-US"/>
        </a:p>
      </dgm:t>
    </dgm:pt>
    <dgm:pt modelId="{D4C4A478-FF0B-48D7-8354-67136411FE19}">
      <dgm:prSet/>
      <dgm:spPr/>
      <dgm:t>
        <a:bodyPr/>
        <a:lstStyle/>
        <a:p>
          <a:r>
            <a:rPr lang="de-DE" dirty="0"/>
            <a:t>Das Gerät wird von der Schule bestellt, der Selbstbehalt liegt bei </a:t>
          </a:r>
          <a:br>
            <a:rPr lang="de-DE" dirty="0"/>
          </a:br>
          <a:r>
            <a:rPr lang="de-DE" dirty="0"/>
            <a:t>25 % des Neupreises </a:t>
          </a:r>
          <a:br>
            <a:rPr lang="de-DE" dirty="0"/>
          </a:br>
          <a:r>
            <a:rPr lang="de-DE" dirty="0"/>
            <a:t>(heuer: 107 Euro), 75 % finanziert das Ministerium.</a:t>
          </a:r>
          <a:endParaRPr lang="en-US" dirty="0"/>
        </a:p>
      </dgm:t>
    </dgm:pt>
    <dgm:pt modelId="{C3EE014A-00E8-4462-8B2F-8008710CC9A1}" type="parTrans" cxnId="{174C9385-F134-465E-964D-6582E940C7A1}">
      <dgm:prSet/>
      <dgm:spPr/>
      <dgm:t>
        <a:bodyPr/>
        <a:lstStyle/>
        <a:p>
          <a:endParaRPr lang="en-US"/>
        </a:p>
      </dgm:t>
    </dgm:pt>
    <dgm:pt modelId="{43F1857D-63DC-4E9C-B3F9-15756FBF7B9B}" type="sibTrans" cxnId="{174C9385-F134-465E-964D-6582E940C7A1}">
      <dgm:prSet/>
      <dgm:spPr/>
      <dgm:t>
        <a:bodyPr/>
        <a:lstStyle/>
        <a:p>
          <a:endParaRPr lang="en-US"/>
        </a:p>
      </dgm:t>
    </dgm:pt>
    <dgm:pt modelId="{115041A7-BA11-4AFF-97F0-6F965E7ABB8B}">
      <dgm:prSet/>
      <dgm:spPr/>
      <dgm:t>
        <a:bodyPr/>
        <a:lstStyle/>
        <a:p>
          <a:r>
            <a:rPr lang="de-DE" dirty="0"/>
            <a:t>Das Gerät ist Eigentum der SchülerInnen, für die Instandhaltung sind die Eltern verantwortlich.</a:t>
          </a:r>
          <a:endParaRPr lang="en-US" dirty="0"/>
        </a:p>
      </dgm:t>
    </dgm:pt>
    <dgm:pt modelId="{17E2363E-03CA-42DC-8B14-CB5D863446A7}" type="parTrans" cxnId="{AE255B45-A7E9-4529-BF43-6D6E61DD6CD5}">
      <dgm:prSet/>
      <dgm:spPr/>
      <dgm:t>
        <a:bodyPr/>
        <a:lstStyle/>
        <a:p>
          <a:endParaRPr lang="en-US"/>
        </a:p>
      </dgm:t>
    </dgm:pt>
    <dgm:pt modelId="{59B63A6D-655D-4AB2-94BA-7A1860AAA6E0}" type="sibTrans" cxnId="{AE255B45-A7E9-4529-BF43-6D6E61DD6CD5}">
      <dgm:prSet/>
      <dgm:spPr/>
      <dgm:t>
        <a:bodyPr/>
        <a:lstStyle/>
        <a:p>
          <a:endParaRPr lang="en-US"/>
        </a:p>
      </dgm:t>
    </dgm:pt>
    <dgm:pt modelId="{792D3997-01C2-4B50-AC4E-43F840D79B4D}">
      <dgm:prSet/>
      <dgm:spPr/>
      <dgm:t>
        <a:bodyPr/>
        <a:lstStyle/>
        <a:p>
          <a:r>
            <a:rPr lang="de-DE" dirty="0"/>
            <a:t>Das Gerät wird im Unterricht täglich verwendet, ein digitales pädagogisches Konzept ist im Entstehen.</a:t>
          </a:r>
          <a:endParaRPr lang="en-US" dirty="0"/>
        </a:p>
      </dgm:t>
    </dgm:pt>
    <dgm:pt modelId="{0BBEA576-9F72-4416-938B-49B7555B90A8}" type="parTrans" cxnId="{9601C1F4-6EB0-477F-99E8-60901AB1BE1C}">
      <dgm:prSet/>
      <dgm:spPr/>
      <dgm:t>
        <a:bodyPr/>
        <a:lstStyle/>
        <a:p>
          <a:endParaRPr lang="en-US"/>
        </a:p>
      </dgm:t>
    </dgm:pt>
    <dgm:pt modelId="{4E89AD9F-1574-478A-B39A-EEAEFE558C71}" type="sibTrans" cxnId="{9601C1F4-6EB0-477F-99E8-60901AB1BE1C}">
      <dgm:prSet/>
      <dgm:spPr/>
      <dgm:t>
        <a:bodyPr/>
        <a:lstStyle/>
        <a:p>
          <a:endParaRPr lang="en-US"/>
        </a:p>
      </dgm:t>
    </dgm:pt>
    <dgm:pt modelId="{9C20088F-68D1-40FF-8E93-58ECEC14BC03}">
      <dgm:prSet/>
      <dgm:spPr/>
      <dgm:t>
        <a:bodyPr/>
        <a:lstStyle/>
        <a:p>
          <a:r>
            <a:rPr lang="de-DE" dirty="0"/>
            <a:t>Bei Schuleintritt erhalten alle SchülerInnen einen Zugang zu Microsoft Office 365 (kann auf bis zu 5 Geräten installiert werden).</a:t>
          </a:r>
          <a:endParaRPr lang="en-US" dirty="0"/>
        </a:p>
      </dgm:t>
    </dgm:pt>
    <dgm:pt modelId="{956AA030-0877-4B1C-A0A3-06E09CED5331}" type="parTrans" cxnId="{CEE7BC2A-ED8A-45D7-A242-ED7D7F66BE6E}">
      <dgm:prSet/>
      <dgm:spPr/>
      <dgm:t>
        <a:bodyPr/>
        <a:lstStyle/>
        <a:p>
          <a:endParaRPr lang="en-US"/>
        </a:p>
      </dgm:t>
    </dgm:pt>
    <dgm:pt modelId="{A3908D37-8A23-4392-A1DB-EB99BEA364E6}" type="sibTrans" cxnId="{CEE7BC2A-ED8A-45D7-A242-ED7D7F66BE6E}">
      <dgm:prSet/>
      <dgm:spPr/>
      <dgm:t>
        <a:bodyPr/>
        <a:lstStyle/>
        <a:p>
          <a:endParaRPr lang="en-US"/>
        </a:p>
      </dgm:t>
    </dgm:pt>
    <dgm:pt modelId="{1334DA1E-FEF2-45F5-AA03-70F102FBD923}" type="pres">
      <dgm:prSet presAssocID="{837AC3BA-CD5A-4169-9AFD-32AD70AFA105}" presName="diagram" presStyleCnt="0">
        <dgm:presLayoutVars>
          <dgm:dir/>
          <dgm:resizeHandles val="exact"/>
        </dgm:presLayoutVars>
      </dgm:prSet>
      <dgm:spPr/>
    </dgm:pt>
    <dgm:pt modelId="{98E39175-AE06-41D0-9599-0663B5F059FE}" type="pres">
      <dgm:prSet presAssocID="{AE3E211C-FDE9-42C8-A1EB-8F288C5CAC73}" presName="node" presStyleLbl="node1" presStyleIdx="0" presStyleCnt="6">
        <dgm:presLayoutVars>
          <dgm:bulletEnabled val="1"/>
        </dgm:presLayoutVars>
      </dgm:prSet>
      <dgm:spPr/>
    </dgm:pt>
    <dgm:pt modelId="{70D7DDC1-DC29-4D9F-A959-A7456AA4C19A}" type="pres">
      <dgm:prSet presAssocID="{CE80A2D6-D524-4366-8B46-204A40CD70B0}" presName="sibTrans" presStyleCnt="0"/>
      <dgm:spPr/>
    </dgm:pt>
    <dgm:pt modelId="{D4881323-438A-437B-99F0-1AEBDB04C3C7}" type="pres">
      <dgm:prSet presAssocID="{22ECBA8E-E720-4180-BFB9-67E0F372A028}" presName="node" presStyleLbl="node1" presStyleIdx="1" presStyleCnt="6">
        <dgm:presLayoutVars>
          <dgm:bulletEnabled val="1"/>
        </dgm:presLayoutVars>
      </dgm:prSet>
      <dgm:spPr/>
    </dgm:pt>
    <dgm:pt modelId="{38E8E260-8DCC-4570-8BE1-E04AEABD613B}" type="pres">
      <dgm:prSet presAssocID="{FE3CD7EE-860B-49D2-AEEC-B5A0B694849D}" presName="sibTrans" presStyleCnt="0"/>
      <dgm:spPr/>
    </dgm:pt>
    <dgm:pt modelId="{51686C7D-16B2-4197-8032-8B57F50B99AE}" type="pres">
      <dgm:prSet presAssocID="{D4C4A478-FF0B-48D7-8354-67136411FE19}" presName="node" presStyleLbl="node1" presStyleIdx="2" presStyleCnt="6">
        <dgm:presLayoutVars>
          <dgm:bulletEnabled val="1"/>
        </dgm:presLayoutVars>
      </dgm:prSet>
      <dgm:spPr/>
    </dgm:pt>
    <dgm:pt modelId="{FF81B263-303A-444C-8498-2B5EB1A8CA95}" type="pres">
      <dgm:prSet presAssocID="{43F1857D-63DC-4E9C-B3F9-15756FBF7B9B}" presName="sibTrans" presStyleCnt="0"/>
      <dgm:spPr/>
    </dgm:pt>
    <dgm:pt modelId="{977A6700-942D-4978-8EB3-E34A3DA7D6D2}" type="pres">
      <dgm:prSet presAssocID="{115041A7-BA11-4AFF-97F0-6F965E7ABB8B}" presName="node" presStyleLbl="node1" presStyleIdx="3" presStyleCnt="6">
        <dgm:presLayoutVars>
          <dgm:bulletEnabled val="1"/>
        </dgm:presLayoutVars>
      </dgm:prSet>
      <dgm:spPr/>
    </dgm:pt>
    <dgm:pt modelId="{1319E4D0-0A58-428C-8172-2C753033EAF5}" type="pres">
      <dgm:prSet presAssocID="{59B63A6D-655D-4AB2-94BA-7A1860AAA6E0}" presName="sibTrans" presStyleCnt="0"/>
      <dgm:spPr/>
    </dgm:pt>
    <dgm:pt modelId="{A5398D29-D3C9-4B50-88F1-645051746FAE}" type="pres">
      <dgm:prSet presAssocID="{792D3997-01C2-4B50-AC4E-43F840D79B4D}" presName="node" presStyleLbl="node1" presStyleIdx="4" presStyleCnt="6">
        <dgm:presLayoutVars>
          <dgm:bulletEnabled val="1"/>
        </dgm:presLayoutVars>
      </dgm:prSet>
      <dgm:spPr/>
    </dgm:pt>
    <dgm:pt modelId="{9B8F45BD-46FA-471C-B14B-B74D7D0A2951}" type="pres">
      <dgm:prSet presAssocID="{4E89AD9F-1574-478A-B39A-EEAEFE558C71}" presName="sibTrans" presStyleCnt="0"/>
      <dgm:spPr/>
    </dgm:pt>
    <dgm:pt modelId="{4B6EF09C-F83A-4D09-A2A1-7BD2031C1BE4}" type="pres">
      <dgm:prSet presAssocID="{9C20088F-68D1-40FF-8E93-58ECEC14BC03}" presName="node" presStyleLbl="node1" presStyleIdx="5" presStyleCnt="6">
        <dgm:presLayoutVars>
          <dgm:bulletEnabled val="1"/>
        </dgm:presLayoutVars>
      </dgm:prSet>
      <dgm:spPr/>
    </dgm:pt>
  </dgm:ptLst>
  <dgm:cxnLst>
    <dgm:cxn modelId="{0B5FD30A-1F39-4411-9393-474784F6C408}" type="presOf" srcId="{D4C4A478-FF0B-48D7-8354-67136411FE19}" destId="{51686C7D-16B2-4197-8032-8B57F50B99AE}" srcOrd="0" destOrd="0" presId="urn:microsoft.com/office/officeart/2005/8/layout/default"/>
    <dgm:cxn modelId="{304E1013-1968-4078-A2CB-5D3537772993}" type="presOf" srcId="{115041A7-BA11-4AFF-97F0-6F965E7ABB8B}" destId="{977A6700-942D-4978-8EB3-E34A3DA7D6D2}" srcOrd="0" destOrd="0" presId="urn:microsoft.com/office/officeart/2005/8/layout/default"/>
    <dgm:cxn modelId="{CEE7BC2A-ED8A-45D7-A242-ED7D7F66BE6E}" srcId="{837AC3BA-CD5A-4169-9AFD-32AD70AFA105}" destId="{9C20088F-68D1-40FF-8E93-58ECEC14BC03}" srcOrd="5" destOrd="0" parTransId="{956AA030-0877-4B1C-A0A3-06E09CED5331}" sibTransId="{A3908D37-8A23-4392-A1DB-EB99BEA364E6}"/>
    <dgm:cxn modelId="{3E53A93F-3D23-497A-94FE-589A0F79AE53}" type="presOf" srcId="{AE3E211C-FDE9-42C8-A1EB-8F288C5CAC73}" destId="{98E39175-AE06-41D0-9599-0663B5F059FE}" srcOrd="0" destOrd="0" presId="urn:microsoft.com/office/officeart/2005/8/layout/default"/>
    <dgm:cxn modelId="{3B2DAA64-5C7B-493F-9025-15B0590C6D77}" type="presOf" srcId="{22ECBA8E-E720-4180-BFB9-67E0F372A028}" destId="{D4881323-438A-437B-99F0-1AEBDB04C3C7}" srcOrd="0" destOrd="0" presId="urn:microsoft.com/office/officeart/2005/8/layout/default"/>
    <dgm:cxn modelId="{AE255B45-A7E9-4529-BF43-6D6E61DD6CD5}" srcId="{837AC3BA-CD5A-4169-9AFD-32AD70AFA105}" destId="{115041A7-BA11-4AFF-97F0-6F965E7ABB8B}" srcOrd="3" destOrd="0" parTransId="{17E2363E-03CA-42DC-8B14-CB5D863446A7}" sibTransId="{59B63A6D-655D-4AB2-94BA-7A1860AAA6E0}"/>
    <dgm:cxn modelId="{F675434F-1FE2-4EE7-820C-6D66AD07A7BB}" type="presOf" srcId="{9C20088F-68D1-40FF-8E93-58ECEC14BC03}" destId="{4B6EF09C-F83A-4D09-A2A1-7BD2031C1BE4}" srcOrd="0" destOrd="0" presId="urn:microsoft.com/office/officeart/2005/8/layout/default"/>
    <dgm:cxn modelId="{174C9385-F134-465E-964D-6582E940C7A1}" srcId="{837AC3BA-CD5A-4169-9AFD-32AD70AFA105}" destId="{D4C4A478-FF0B-48D7-8354-67136411FE19}" srcOrd="2" destOrd="0" parTransId="{C3EE014A-00E8-4462-8B2F-8008710CC9A1}" sibTransId="{43F1857D-63DC-4E9C-B3F9-15756FBF7B9B}"/>
    <dgm:cxn modelId="{3FE4558E-4590-478F-85EF-38DB02712113}" srcId="{837AC3BA-CD5A-4169-9AFD-32AD70AFA105}" destId="{AE3E211C-FDE9-42C8-A1EB-8F288C5CAC73}" srcOrd="0" destOrd="0" parTransId="{D35FE976-7FEA-46E1-AAAD-5277E5AEF6CA}" sibTransId="{CE80A2D6-D524-4366-8B46-204A40CD70B0}"/>
    <dgm:cxn modelId="{69F2C9BF-B715-4C2E-8056-34B4C864E567}" type="presOf" srcId="{837AC3BA-CD5A-4169-9AFD-32AD70AFA105}" destId="{1334DA1E-FEF2-45F5-AA03-70F102FBD923}" srcOrd="0" destOrd="0" presId="urn:microsoft.com/office/officeart/2005/8/layout/default"/>
    <dgm:cxn modelId="{DBE493E7-8037-4745-B05D-9166F4237B6E}" srcId="{837AC3BA-CD5A-4169-9AFD-32AD70AFA105}" destId="{22ECBA8E-E720-4180-BFB9-67E0F372A028}" srcOrd="1" destOrd="0" parTransId="{3CD24404-2BAD-4359-8C36-75C227989AEF}" sibTransId="{FE3CD7EE-860B-49D2-AEEC-B5A0B694849D}"/>
    <dgm:cxn modelId="{9601C1F4-6EB0-477F-99E8-60901AB1BE1C}" srcId="{837AC3BA-CD5A-4169-9AFD-32AD70AFA105}" destId="{792D3997-01C2-4B50-AC4E-43F840D79B4D}" srcOrd="4" destOrd="0" parTransId="{0BBEA576-9F72-4416-938B-49B7555B90A8}" sibTransId="{4E89AD9F-1574-478A-B39A-EEAEFE558C71}"/>
    <dgm:cxn modelId="{AAFFCEF7-A7E7-4DF4-8E42-BFF20B92D428}" type="presOf" srcId="{792D3997-01C2-4B50-AC4E-43F840D79B4D}" destId="{A5398D29-D3C9-4B50-88F1-645051746FAE}" srcOrd="0" destOrd="0" presId="urn:microsoft.com/office/officeart/2005/8/layout/default"/>
    <dgm:cxn modelId="{F4768D7C-391D-4E1F-BDE5-60C148B40B2E}" type="presParOf" srcId="{1334DA1E-FEF2-45F5-AA03-70F102FBD923}" destId="{98E39175-AE06-41D0-9599-0663B5F059FE}" srcOrd="0" destOrd="0" presId="urn:microsoft.com/office/officeart/2005/8/layout/default"/>
    <dgm:cxn modelId="{C91D15E4-7EA2-4BF6-A7BB-964BD8209D50}" type="presParOf" srcId="{1334DA1E-FEF2-45F5-AA03-70F102FBD923}" destId="{70D7DDC1-DC29-4D9F-A959-A7456AA4C19A}" srcOrd="1" destOrd="0" presId="urn:microsoft.com/office/officeart/2005/8/layout/default"/>
    <dgm:cxn modelId="{41AEE117-C665-44AA-A62E-F5AA987BDB32}" type="presParOf" srcId="{1334DA1E-FEF2-45F5-AA03-70F102FBD923}" destId="{D4881323-438A-437B-99F0-1AEBDB04C3C7}" srcOrd="2" destOrd="0" presId="urn:microsoft.com/office/officeart/2005/8/layout/default"/>
    <dgm:cxn modelId="{19D5EDF8-A36D-47CE-A137-D68E3B6D078E}" type="presParOf" srcId="{1334DA1E-FEF2-45F5-AA03-70F102FBD923}" destId="{38E8E260-8DCC-4570-8BE1-E04AEABD613B}" srcOrd="3" destOrd="0" presId="urn:microsoft.com/office/officeart/2005/8/layout/default"/>
    <dgm:cxn modelId="{25912AF1-9D99-4365-AD51-C158F90FEFC0}" type="presParOf" srcId="{1334DA1E-FEF2-45F5-AA03-70F102FBD923}" destId="{51686C7D-16B2-4197-8032-8B57F50B99AE}" srcOrd="4" destOrd="0" presId="urn:microsoft.com/office/officeart/2005/8/layout/default"/>
    <dgm:cxn modelId="{40912A5C-C47F-43AF-BD27-2A78D3376FE9}" type="presParOf" srcId="{1334DA1E-FEF2-45F5-AA03-70F102FBD923}" destId="{FF81B263-303A-444C-8498-2B5EB1A8CA95}" srcOrd="5" destOrd="0" presId="urn:microsoft.com/office/officeart/2005/8/layout/default"/>
    <dgm:cxn modelId="{20E435E8-BA1C-4410-BB1B-DB06C02BB6FC}" type="presParOf" srcId="{1334DA1E-FEF2-45F5-AA03-70F102FBD923}" destId="{977A6700-942D-4978-8EB3-E34A3DA7D6D2}" srcOrd="6" destOrd="0" presId="urn:microsoft.com/office/officeart/2005/8/layout/default"/>
    <dgm:cxn modelId="{D9E27D6F-620B-49DD-8B13-99468BE35B60}" type="presParOf" srcId="{1334DA1E-FEF2-45F5-AA03-70F102FBD923}" destId="{1319E4D0-0A58-428C-8172-2C753033EAF5}" srcOrd="7" destOrd="0" presId="urn:microsoft.com/office/officeart/2005/8/layout/default"/>
    <dgm:cxn modelId="{1A24DF4B-D539-42C8-80BC-F40EA4D92B0F}" type="presParOf" srcId="{1334DA1E-FEF2-45F5-AA03-70F102FBD923}" destId="{A5398D29-D3C9-4B50-88F1-645051746FAE}" srcOrd="8" destOrd="0" presId="urn:microsoft.com/office/officeart/2005/8/layout/default"/>
    <dgm:cxn modelId="{75DFA921-3D01-4034-954C-F4DF982D89A8}" type="presParOf" srcId="{1334DA1E-FEF2-45F5-AA03-70F102FBD923}" destId="{9B8F45BD-46FA-471C-B14B-B74D7D0A2951}" srcOrd="9" destOrd="0" presId="urn:microsoft.com/office/officeart/2005/8/layout/default"/>
    <dgm:cxn modelId="{9B28350E-AB1B-430D-A683-41DEC68B94C8}" type="presParOf" srcId="{1334DA1E-FEF2-45F5-AA03-70F102FBD923}" destId="{4B6EF09C-F83A-4D09-A2A1-7BD2031C1BE4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21ACFD-7811-41C7-B3EB-C86B7AB53A3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6371FB-FA22-4757-A6C1-1C5B30DF4ACB}">
      <dgm:prSet custT="1"/>
      <dgm:spPr/>
      <dgm:t>
        <a:bodyPr/>
        <a:lstStyle/>
        <a:p>
          <a:r>
            <a:rPr lang="de-DE" sz="2400" dirty="0"/>
            <a:t>Verbindliche Übung „Soziales Lernen und Persönlichkeitsentwicklung“ in der</a:t>
          </a:r>
          <a:br>
            <a:rPr lang="de-DE" sz="2400" dirty="0"/>
          </a:br>
          <a:r>
            <a:rPr lang="de-DE" sz="2400" dirty="0"/>
            <a:t>1. Klasse – die sogenannte „Klassenvorstandsstunde“; </a:t>
          </a:r>
          <a:br>
            <a:rPr lang="de-DE" sz="2400" dirty="0"/>
          </a:br>
          <a:r>
            <a:rPr lang="de-DE" sz="2400" dirty="0"/>
            <a:t>Ziel: Ein gedeihliches Klassenklima und Miteinander soll in der 5. Schulstufe entwickelt werden</a:t>
          </a:r>
          <a:endParaRPr lang="en-US" sz="2400" dirty="0"/>
        </a:p>
      </dgm:t>
    </dgm:pt>
    <dgm:pt modelId="{FB553016-0ACA-4008-B5D6-02E0654A87D6}" type="parTrans" cxnId="{02E4C8D0-68E8-40A6-8575-764A28C2BDD1}">
      <dgm:prSet/>
      <dgm:spPr/>
      <dgm:t>
        <a:bodyPr/>
        <a:lstStyle/>
        <a:p>
          <a:endParaRPr lang="en-US" sz="2000"/>
        </a:p>
      </dgm:t>
    </dgm:pt>
    <dgm:pt modelId="{34FC1553-CB3B-449D-8BF9-F927B9DF539B}" type="sibTrans" cxnId="{02E4C8D0-68E8-40A6-8575-764A28C2BDD1}">
      <dgm:prSet/>
      <dgm:spPr/>
      <dgm:t>
        <a:bodyPr/>
        <a:lstStyle/>
        <a:p>
          <a:endParaRPr lang="en-US" sz="2000"/>
        </a:p>
      </dgm:t>
    </dgm:pt>
    <dgm:pt modelId="{78044EFA-D35C-44EA-B4B7-04DE374ADA42}">
      <dgm:prSet custT="1"/>
      <dgm:spPr/>
      <dgm:t>
        <a:bodyPr/>
        <a:lstStyle/>
        <a:p>
          <a:r>
            <a:rPr lang="de-DE" sz="2400" dirty="0"/>
            <a:t>Schwerpunktfach in der 7. und 8. Schulstufe;</a:t>
          </a:r>
          <a:br>
            <a:rPr lang="de-DE" sz="2400" dirty="0"/>
          </a:br>
          <a:r>
            <a:rPr lang="de-DE" sz="2400" dirty="0"/>
            <a:t>Aktuell wird angeboten:</a:t>
          </a:r>
          <a:br>
            <a:rPr lang="de-DE" sz="2400" dirty="0"/>
          </a:br>
          <a:r>
            <a:rPr lang="de-DE" sz="2400" dirty="0"/>
            <a:t>Bewegung und Sport</a:t>
          </a:r>
          <a:br>
            <a:rPr lang="de-DE" sz="2400" dirty="0"/>
          </a:br>
          <a:r>
            <a:rPr lang="de-DE" sz="2400" dirty="0"/>
            <a:t>Computerunterstützter Unterricht</a:t>
          </a:r>
          <a:br>
            <a:rPr lang="de-DE" sz="2400" dirty="0"/>
          </a:br>
          <a:r>
            <a:rPr lang="de-DE" sz="2400" dirty="0"/>
            <a:t>Ernährung und Gesundheit</a:t>
          </a:r>
          <a:br>
            <a:rPr lang="de-DE" sz="2400" dirty="0"/>
          </a:br>
          <a:r>
            <a:rPr lang="de-DE" sz="2400" dirty="0"/>
            <a:t>Fit4Life (Lebenskunde)</a:t>
          </a:r>
          <a:br>
            <a:rPr lang="de-DE" sz="2400" dirty="0"/>
          </a:br>
          <a:r>
            <a:rPr lang="de-DE" sz="2400" dirty="0"/>
            <a:t>Kommunikation und Präsentation</a:t>
          </a:r>
          <a:endParaRPr lang="en-US" sz="2400" dirty="0"/>
        </a:p>
      </dgm:t>
    </dgm:pt>
    <dgm:pt modelId="{98CFAE73-E650-41CB-B1ED-29BF805F3C5C}" type="parTrans" cxnId="{D9360862-6295-4D0A-B42F-87A6999E75AD}">
      <dgm:prSet/>
      <dgm:spPr/>
      <dgm:t>
        <a:bodyPr/>
        <a:lstStyle/>
        <a:p>
          <a:endParaRPr lang="en-US" sz="2000"/>
        </a:p>
      </dgm:t>
    </dgm:pt>
    <dgm:pt modelId="{3EB94F01-EB46-47AE-AC93-CAB8158E420C}" type="sibTrans" cxnId="{D9360862-6295-4D0A-B42F-87A6999E75AD}">
      <dgm:prSet/>
      <dgm:spPr/>
      <dgm:t>
        <a:bodyPr/>
        <a:lstStyle/>
        <a:p>
          <a:endParaRPr lang="en-US" sz="2000"/>
        </a:p>
      </dgm:t>
    </dgm:pt>
    <dgm:pt modelId="{55D3A0F4-209E-43DB-9CC0-1B73B64A1CEC}" type="pres">
      <dgm:prSet presAssocID="{4821ACFD-7811-41C7-B3EB-C86B7AB53A30}" presName="linear" presStyleCnt="0">
        <dgm:presLayoutVars>
          <dgm:animLvl val="lvl"/>
          <dgm:resizeHandles val="exact"/>
        </dgm:presLayoutVars>
      </dgm:prSet>
      <dgm:spPr/>
    </dgm:pt>
    <dgm:pt modelId="{804954A0-EDDA-42E2-B250-FED7D6EE97EF}" type="pres">
      <dgm:prSet presAssocID="{B46371FB-FA22-4757-A6C1-1C5B30DF4ACB}" presName="parentText" presStyleLbl="node1" presStyleIdx="0" presStyleCnt="2" custScaleY="101760">
        <dgm:presLayoutVars>
          <dgm:chMax val="0"/>
          <dgm:bulletEnabled val="1"/>
        </dgm:presLayoutVars>
      </dgm:prSet>
      <dgm:spPr/>
    </dgm:pt>
    <dgm:pt modelId="{6AB08023-DF94-4A40-991B-9367E8427038}" type="pres">
      <dgm:prSet presAssocID="{34FC1553-CB3B-449D-8BF9-F927B9DF539B}" presName="spacer" presStyleCnt="0"/>
      <dgm:spPr/>
    </dgm:pt>
    <dgm:pt modelId="{24CCB47C-32C1-4C48-8727-56C2A6C97753}" type="pres">
      <dgm:prSet presAssocID="{78044EFA-D35C-44EA-B4B7-04DE374ADA4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9360862-6295-4D0A-B42F-87A6999E75AD}" srcId="{4821ACFD-7811-41C7-B3EB-C86B7AB53A30}" destId="{78044EFA-D35C-44EA-B4B7-04DE374ADA42}" srcOrd="1" destOrd="0" parTransId="{98CFAE73-E650-41CB-B1ED-29BF805F3C5C}" sibTransId="{3EB94F01-EB46-47AE-AC93-CAB8158E420C}"/>
    <dgm:cxn modelId="{1423AB7B-D5DA-40A8-8B63-FD76A872A686}" type="presOf" srcId="{4821ACFD-7811-41C7-B3EB-C86B7AB53A30}" destId="{55D3A0F4-209E-43DB-9CC0-1B73B64A1CEC}" srcOrd="0" destOrd="0" presId="urn:microsoft.com/office/officeart/2005/8/layout/vList2"/>
    <dgm:cxn modelId="{0B398283-6094-4273-85D4-784CBEFFA0CC}" type="presOf" srcId="{78044EFA-D35C-44EA-B4B7-04DE374ADA42}" destId="{24CCB47C-32C1-4C48-8727-56C2A6C97753}" srcOrd="0" destOrd="0" presId="urn:microsoft.com/office/officeart/2005/8/layout/vList2"/>
    <dgm:cxn modelId="{02E4C8D0-68E8-40A6-8575-764A28C2BDD1}" srcId="{4821ACFD-7811-41C7-B3EB-C86B7AB53A30}" destId="{B46371FB-FA22-4757-A6C1-1C5B30DF4ACB}" srcOrd="0" destOrd="0" parTransId="{FB553016-0ACA-4008-B5D6-02E0654A87D6}" sibTransId="{34FC1553-CB3B-449D-8BF9-F927B9DF539B}"/>
    <dgm:cxn modelId="{9ADAE1E6-2888-4FAB-B851-C7621D6BBF2C}" type="presOf" srcId="{B46371FB-FA22-4757-A6C1-1C5B30DF4ACB}" destId="{804954A0-EDDA-42E2-B250-FED7D6EE97EF}" srcOrd="0" destOrd="0" presId="urn:microsoft.com/office/officeart/2005/8/layout/vList2"/>
    <dgm:cxn modelId="{44E32791-E040-4EEF-9BE1-2FC9AC1D6BF2}" type="presParOf" srcId="{55D3A0F4-209E-43DB-9CC0-1B73B64A1CEC}" destId="{804954A0-EDDA-42E2-B250-FED7D6EE97EF}" srcOrd="0" destOrd="0" presId="urn:microsoft.com/office/officeart/2005/8/layout/vList2"/>
    <dgm:cxn modelId="{84B16B2C-F3A1-4D91-85B0-E0032F3DB082}" type="presParOf" srcId="{55D3A0F4-209E-43DB-9CC0-1B73B64A1CEC}" destId="{6AB08023-DF94-4A40-991B-9367E8427038}" srcOrd="1" destOrd="0" presId="urn:microsoft.com/office/officeart/2005/8/layout/vList2"/>
    <dgm:cxn modelId="{F2198918-193A-4186-A36F-64ED352AE1A1}" type="presParOf" srcId="{55D3A0F4-209E-43DB-9CC0-1B73B64A1CEC}" destId="{24CCB47C-32C1-4C48-8727-56C2A6C9775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49C4C-608D-4D81-A2B9-CDE54AB56D93}">
      <dsp:nvSpPr>
        <dsp:cNvPr id="0" name=""/>
        <dsp:cNvSpPr/>
      </dsp:nvSpPr>
      <dsp:spPr>
        <a:xfrm>
          <a:off x="0" y="196"/>
          <a:ext cx="5641974" cy="16311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Keine Trennung der Leistungsniveaus in der 5. Schulstufe (1. Klasse);</a:t>
          </a:r>
          <a:br>
            <a:rPr lang="de-DE" sz="2200" kern="1200" dirty="0"/>
          </a:br>
          <a:r>
            <a:rPr lang="de-DE" sz="2200" kern="1200" dirty="0"/>
            <a:t>Unterrichtsform „Teamteaching“</a:t>
          </a:r>
          <a:endParaRPr lang="en-US" sz="2200" kern="1200" dirty="0"/>
        </a:p>
      </dsp:txBody>
      <dsp:txXfrm>
        <a:off x="79627" y="79823"/>
        <a:ext cx="5482720" cy="1471919"/>
      </dsp:txXfrm>
    </dsp:sp>
    <dsp:sp modelId="{0788EE07-ACEA-49EB-89DA-7113AB3E4F6B}">
      <dsp:nvSpPr>
        <dsp:cNvPr id="0" name=""/>
        <dsp:cNvSpPr/>
      </dsp:nvSpPr>
      <dsp:spPr>
        <a:xfrm>
          <a:off x="0" y="1645038"/>
          <a:ext cx="5641974" cy="1631173"/>
        </a:xfrm>
        <a:prstGeom prst="roundRect">
          <a:avLst/>
        </a:prstGeom>
        <a:solidFill>
          <a:schemeClr val="accent2">
            <a:hueOff val="-1284095"/>
            <a:satOff val="14753"/>
            <a:lumOff val="451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6. bis 8. Schulstufe (2. – 4. Klasse): Unterscheidung der zwei Leistungsniveaus Standard und Standard AHS in den Gegenständen D, E, M.</a:t>
          </a:r>
          <a:br>
            <a:rPr lang="de-DE" sz="2200" kern="1200" dirty="0"/>
          </a:br>
          <a:endParaRPr lang="en-US" sz="2200" kern="1200" dirty="0"/>
        </a:p>
      </dsp:txBody>
      <dsp:txXfrm>
        <a:off x="79627" y="1724665"/>
        <a:ext cx="5482720" cy="1471919"/>
      </dsp:txXfrm>
    </dsp:sp>
    <dsp:sp modelId="{D1518495-3544-4FAC-949D-F739C6754E12}">
      <dsp:nvSpPr>
        <dsp:cNvPr id="0" name=""/>
        <dsp:cNvSpPr/>
      </dsp:nvSpPr>
      <dsp:spPr>
        <a:xfrm>
          <a:off x="0" y="3289880"/>
          <a:ext cx="5641974" cy="1631173"/>
        </a:xfrm>
        <a:prstGeom prst="roundRect">
          <a:avLst/>
        </a:prstGeom>
        <a:solidFill>
          <a:schemeClr val="accent2">
            <a:hueOff val="-2568191"/>
            <a:satOff val="29507"/>
            <a:lumOff val="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200" kern="1200" dirty="0"/>
            <a:t>Die Anforderungen des Niveaus Standard AHS müssen jenen der Unterstufe der allgemeinbildenden höheren Schule entsprechen.</a:t>
          </a:r>
          <a:endParaRPr lang="en-US" sz="2200" kern="1200" dirty="0"/>
        </a:p>
      </dsp:txBody>
      <dsp:txXfrm>
        <a:off x="79627" y="3369507"/>
        <a:ext cx="5482720" cy="1471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E39175-AE06-41D0-9599-0663B5F059FE}">
      <dsp:nvSpPr>
        <dsp:cNvPr id="0" name=""/>
        <dsp:cNvSpPr/>
      </dsp:nvSpPr>
      <dsp:spPr>
        <a:xfrm>
          <a:off x="0" y="36934"/>
          <a:ext cx="3037581" cy="1822549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Seit diesem Schuljahr nimmt die MS Straßwalchen an der Geräteinitiative des Bundesministeriums teil.</a:t>
          </a:r>
          <a:endParaRPr lang="en-US" sz="2100" kern="1200" dirty="0"/>
        </a:p>
      </dsp:txBody>
      <dsp:txXfrm>
        <a:off x="0" y="36934"/>
        <a:ext cx="3037581" cy="1822549"/>
      </dsp:txXfrm>
    </dsp:sp>
    <dsp:sp modelId="{D4881323-438A-437B-99F0-1AEBDB04C3C7}">
      <dsp:nvSpPr>
        <dsp:cNvPr id="0" name=""/>
        <dsp:cNvSpPr/>
      </dsp:nvSpPr>
      <dsp:spPr>
        <a:xfrm>
          <a:off x="3341340" y="36934"/>
          <a:ext cx="3037581" cy="1822549"/>
        </a:xfrm>
        <a:prstGeom prst="rect">
          <a:avLst/>
        </a:prstGeom>
        <a:solidFill>
          <a:schemeClr val="accent2">
            <a:shade val="80000"/>
            <a:hueOff val="80450"/>
            <a:satOff val="-4662"/>
            <a:lumOff val="60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Alle kommenden SchülerInnen erhalten im Herbst einen Laptop (Marke: Lenovo).</a:t>
          </a:r>
          <a:endParaRPr lang="en-US" sz="2100" kern="1200" dirty="0"/>
        </a:p>
      </dsp:txBody>
      <dsp:txXfrm>
        <a:off x="3341340" y="36934"/>
        <a:ext cx="3037581" cy="1822549"/>
      </dsp:txXfrm>
    </dsp:sp>
    <dsp:sp modelId="{51686C7D-16B2-4197-8032-8B57F50B99AE}">
      <dsp:nvSpPr>
        <dsp:cNvPr id="0" name=""/>
        <dsp:cNvSpPr/>
      </dsp:nvSpPr>
      <dsp:spPr>
        <a:xfrm>
          <a:off x="6682680" y="36934"/>
          <a:ext cx="3037581" cy="1822549"/>
        </a:xfrm>
        <a:prstGeom prst="rect">
          <a:avLst/>
        </a:prstGeom>
        <a:solidFill>
          <a:schemeClr val="accent2">
            <a:shade val="80000"/>
            <a:hueOff val="160900"/>
            <a:satOff val="-9323"/>
            <a:lumOff val="1212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Das Gerät wird von der Schule bestellt, der Selbstbehalt liegt bei </a:t>
          </a:r>
          <a:br>
            <a:rPr lang="de-DE" sz="2100" kern="1200" dirty="0"/>
          </a:br>
          <a:r>
            <a:rPr lang="de-DE" sz="2100" kern="1200" dirty="0"/>
            <a:t>25 % des Neupreises </a:t>
          </a:r>
          <a:br>
            <a:rPr lang="de-DE" sz="2100" kern="1200" dirty="0"/>
          </a:br>
          <a:r>
            <a:rPr lang="de-DE" sz="2100" kern="1200" dirty="0"/>
            <a:t>(heuer: 107 Euro), 75 % finanziert das Ministerium.</a:t>
          </a:r>
          <a:endParaRPr lang="en-US" sz="2100" kern="1200" dirty="0"/>
        </a:p>
      </dsp:txBody>
      <dsp:txXfrm>
        <a:off x="6682680" y="36934"/>
        <a:ext cx="3037581" cy="1822549"/>
      </dsp:txXfrm>
    </dsp:sp>
    <dsp:sp modelId="{977A6700-942D-4978-8EB3-E34A3DA7D6D2}">
      <dsp:nvSpPr>
        <dsp:cNvPr id="0" name=""/>
        <dsp:cNvSpPr/>
      </dsp:nvSpPr>
      <dsp:spPr>
        <a:xfrm>
          <a:off x="0" y="2163241"/>
          <a:ext cx="3037581" cy="1822549"/>
        </a:xfrm>
        <a:prstGeom prst="rect">
          <a:avLst/>
        </a:prstGeom>
        <a:solidFill>
          <a:schemeClr val="accent2">
            <a:shade val="80000"/>
            <a:hueOff val="241350"/>
            <a:satOff val="-13985"/>
            <a:lumOff val="181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Das Gerät ist Eigentum der SchülerInnen, für die Instandhaltung sind die Eltern verantwortlich.</a:t>
          </a:r>
          <a:endParaRPr lang="en-US" sz="2100" kern="1200" dirty="0"/>
        </a:p>
      </dsp:txBody>
      <dsp:txXfrm>
        <a:off x="0" y="2163241"/>
        <a:ext cx="3037581" cy="1822549"/>
      </dsp:txXfrm>
    </dsp:sp>
    <dsp:sp modelId="{A5398D29-D3C9-4B50-88F1-645051746FAE}">
      <dsp:nvSpPr>
        <dsp:cNvPr id="0" name=""/>
        <dsp:cNvSpPr/>
      </dsp:nvSpPr>
      <dsp:spPr>
        <a:xfrm>
          <a:off x="3341340" y="2163241"/>
          <a:ext cx="3037581" cy="1822549"/>
        </a:xfrm>
        <a:prstGeom prst="rect">
          <a:avLst/>
        </a:prstGeom>
        <a:solidFill>
          <a:schemeClr val="accent2">
            <a:shade val="80000"/>
            <a:hueOff val="321800"/>
            <a:satOff val="-18646"/>
            <a:lumOff val="2425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Das Gerät wird im Unterricht täglich verwendet, ein digitales pädagogisches Konzept ist im Entstehen.</a:t>
          </a:r>
          <a:endParaRPr lang="en-US" sz="2100" kern="1200" dirty="0"/>
        </a:p>
      </dsp:txBody>
      <dsp:txXfrm>
        <a:off x="3341340" y="2163241"/>
        <a:ext cx="3037581" cy="1822549"/>
      </dsp:txXfrm>
    </dsp:sp>
    <dsp:sp modelId="{4B6EF09C-F83A-4D09-A2A1-7BD2031C1BE4}">
      <dsp:nvSpPr>
        <dsp:cNvPr id="0" name=""/>
        <dsp:cNvSpPr/>
      </dsp:nvSpPr>
      <dsp:spPr>
        <a:xfrm>
          <a:off x="6682680" y="2163241"/>
          <a:ext cx="3037581" cy="1822549"/>
        </a:xfrm>
        <a:prstGeom prst="rect">
          <a:avLst/>
        </a:prstGeom>
        <a:solidFill>
          <a:schemeClr val="accent2">
            <a:shade val="80000"/>
            <a:hueOff val="402250"/>
            <a:satOff val="-23308"/>
            <a:lumOff val="3031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100" kern="1200" dirty="0"/>
            <a:t>Bei Schuleintritt erhalten alle SchülerInnen einen Zugang zu Microsoft Office 365 (kann auf bis zu 5 Geräten installiert werden).</a:t>
          </a:r>
          <a:endParaRPr lang="en-US" sz="2100" kern="1200" dirty="0"/>
        </a:p>
      </dsp:txBody>
      <dsp:txXfrm>
        <a:off x="6682680" y="2163241"/>
        <a:ext cx="3037581" cy="18225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954A0-EDDA-42E2-B250-FED7D6EE97EF}">
      <dsp:nvSpPr>
        <dsp:cNvPr id="0" name=""/>
        <dsp:cNvSpPr/>
      </dsp:nvSpPr>
      <dsp:spPr>
        <a:xfrm>
          <a:off x="0" y="358"/>
          <a:ext cx="6932013" cy="25502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Verbindliche Übung „Soziales Lernen und Persönlichkeitsentwicklung“ in der</a:t>
          </a:r>
          <a:br>
            <a:rPr lang="de-DE" sz="2400" kern="1200" dirty="0"/>
          </a:br>
          <a:r>
            <a:rPr lang="de-DE" sz="2400" kern="1200" dirty="0"/>
            <a:t>1. Klasse – die sogenannte „Klassenvorstandsstunde“; </a:t>
          </a:r>
          <a:br>
            <a:rPr lang="de-DE" sz="2400" kern="1200" dirty="0"/>
          </a:br>
          <a:r>
            <a:rPr lang="de-DE" sz="2400" kern="1200" dirty="0"/>
            <a:t>Ziel: Ein gedeihliches Klassenklima und Miteinander soll in der 5. Schulstufe entwickelt werden</a:t>
          </a:r>
          <a:endParaRPr lang="en-US" sz="2400" kern="1200" dirty="0"/>
        </a:p>
      </dsp:txBody>
      <dsp:txXfrm>
        <a:off x="124492" y="124850"/>
        <a:ext cx="6683029" cy="2301254"/>
      </dsp:txXfrm>
    </dsp:sp>
    <dsp:sp modelId="{24CCB47C-32C1-4C48-8727-56C2A6C97753}">
      <dsp:nvSpPr>
        <dsp:cNvPr id="0" name=""/>
        <dsp:cNvSpPr/>
      </dsp:nvSpPr>
      <dsp:spPr>
        <a:xfrm>
          <a:off x="0" y="2564617"/>
          <a:ext cx="6932013" cy="2506130"/>
        </a:xfrm>
        <a:prstGeom prst="roundRect">
          <a:avLst/>
        </a:prstGeom>
        <a:solidFill>
          <a:schemeClr val="accent2">
            <a:hueOff val="-2568191"/>
            <a:satOff val="29507"/>
            <a:lumOff val="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Schwerpunktfach in der 7. und 8. Schulstufe;</a:t>
          </a:r>
          <a:br>
            <a:rPr lang="de-DE" sz="2400" kern="1200" dirty="0"/>
          </a:br>
          <a:r>
            <a:rPr lang="de-DE" sz="2400" kern="1200" dirty="0"/>
            <a:t>Aktuell wird angeboten:</a:t>
          </a:r>
          <a:br>
            <a:rPr lang="de-DE" sz="2400" kern="1200" dirty="0"/>
          </a:br>
          <a:r>
            <a:rPr lang="de-DE" sz="2400" kern="1200" dirty="0"/>
            <a:t>Bewegung und Sport</a:t>
          </a:r>
          <a:br>
            <a:rPr lang="de-DE" sz="2400" kern="1200" dirty="0"/>
          </a:br>
          <a:r>
            <a:rPr lang="de-DE" sz="2400" kern="1200" dirty="0"/>
            <a:t>Computerunterstützter Unterricht</a:t>
          </a:r>
          <a:br>
            <a:rPr lang="de-DE" sz="2400" kern="1200" dirty="0"/>
          </a:br>
          <a:r>
            <a:rPr lang="de-DE" sz="2400" kern="1200" dirty="0"/>
            <a:t>Ernährung und Gesundheit</a:t>
          </a:r>
          <a:br>
            <a:rPr lang="de-DE" sz="2400" kern="1200" dirty="0"/>
          </a:br>
          <a:r>
            <a:rPr lang="de-DE" sz="2400" kern="1200" dirty="0"/>
            <a:t>Fit4Life (Lebenskunde)</a:t>
          </a:r>
          <a:br>
            <a:rPr lang="de-DE" sz="2400" kern="1200" dirty="0"/>
          </a:br>
          <a:r>
            <a:rPr lang="de-DE" sz="2400" kern="1200" dirty="0"/>
            <a:t>Kommunikation und Präsentation</a:t>
          </a:r>
          <a:endParaRPr lang="en-US" sz="2400" kern="1200" dirty="0"/>
        </a:p>
      </dsp:txBody>
      <dsp:txXfrm>
        <a:off x="122339" y="2686956"/>
        <a:ext cx="6687335" cy="2261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60EA64-D806-43AC-9DF2-F8C432F32B4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539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06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205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2D73775-4BC1-4028-9A88-F855192074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45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0BFA833-E6B1-463B-8EC2-0957C0D6E6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1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172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9F2D6396-8B50-4A93-85E9-C92763CBA5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027" t="16301" r="27119" b="30290"/>
          <a:stretch/>
        </p:blipFill>
        <p:spPr>
          <a:xfrm>
            <a:off x="10086384" y="0"/>
            <a:ext cx="2105616" cy="132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8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655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1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08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4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104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60EA64-D806-43AC-9DF2-F8C432F32B4C}" type="datetimeFigureOut">
              <a:rPr lang="en-US" smtClean="0"/>
              <a:t>1/24/2022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A7A6979-0714-4377-B894-6BE4C2D6E202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20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hyperlink" Target="https://www.ms-strasswalchen.salzburg.at/praxiseinblicke/technisches/250-laptopausgab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E47667-8CE3-466C-B745-9411E1CE3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0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F44D33-97EB-4277-B538-B458E3FD1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258" y="620720"/>
            <a:ext cx="7315732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40D3D59-EE22-4A43-9BFF-8DA3FD2E1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9946" y="1105351"/>
            <a:ext cx="6420707" cy="3023981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>
                <a:solidFill>
                  <a:srgbClr val="FFFFFF"/>
                </a:solidFill>
              </a:rPr>
              <a:t>MS </a:t>
            </a:r>
            <a:r>
              <a:rPr lang="de-DE" sz="4800" dirty="0" err="1">
                <a:solidFill>
                  <a:srgbClr val="FFFFFF"/>
                </a:solidFill>
              </a:rPr>
              <a:t>StraSSwalchen</a:t>
            </a:r>
            <a:endParaRPr lang="de-DE" sz="4800" dirty="0">
              <a:solidFill>
                <a:srgbClr val="FFFFFF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984416B-1805-47F7-AFD6-54DAAB7D23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946" y="4297556"/>
            <a:ext cx="6420707" cy="1431695"/>
          </a:xfrm>
        </p:spPr>
        <p:txBody>
          <a:bodyPr anchor="t">
            <a:normAutofit/>
          </a:bodyPr>
          <a:lstStyle/>
          <a:p>
            <a:r>
              <a:rPr lang="de-DE" sz="3600" dirty="0">
                <a:solidFill>
                  <a:srgbClr val="FFFFFF"/>
                </a:solidFill>
              </a:rPr>
              <a:t>stellt sich vor …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534F52-E710-4998-921B-6147812C1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9946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19D0A23D-BBDB-4BEA-8515-A7D0DF9B30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6334" y="620720"/>
            <a:ext cx="3425490" cy="55931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27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2BF2ABC8-4FD6-4B60-92A7-BB3BEE3C1A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F75C7F-4FD9-4DC4-8DD6-9ECB57AE1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de-DE"/>
              <a:t>Integration</a:t>
            </a:r>
            <a:endParaRPr lang="de-DE" dirty="0"/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id="{DCD479D3-536C-4161-A6F8-813D30719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25F49-21F1-465E-AECE-E3542F0A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de-DE" dirty="0"/>
              <a:t>Aktuell sind vier SchülerInnen mit sonderpädagogischem Förderbedarf an der Schule. </a:t>
            </a:r>
          </a:p>
          <a:p>
            <a:r>
              <a:rPr lang="de-DE" dirty="0"/>
              <a:t>Frau Nadja Wendling ist seit Jahren als erfahrene Lehrkraft für die Integration zuständig.</a:t>
            </a:r>
          </a:p>
          <a:p>
            <a:r>
              <a:rPr lang="de-DE" dirty="0"/>
              <a:t>Pro </a:t>
            </a:r>
            <a:r>
              <a:rPr lang="de-DE" dirty="0" err="1"/>
              <a:t>SchülerIn</a:t>
            </a:r>
            <a:r>
              <a:rPr lang="de-DE" dirty="0"/>
              <a:t> stehen Integrationsstunden zur Verfügung. Durch Kleinstgruppenunterricht ist es möglich, den SchülerInnen individuellen Hauptunterricht zu bieten.</a:t>
            </a:r>
          </a:p>
          <a:p>
            <a:r>
              <a:rPr lang="de-DE" dirty="0"/>
              <a:t>Der Unterricht in M, D und E erfolgt losgelöst von der Stammklasse in einem eigenen Klassenraum.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55332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CBE0235-EF62-4353-8B40-37F653D58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e-DE" dirty="0">
                <a:hlinkClick r:id="rId2"/>
              </a:rPr>
              <a:t>Digitale Schule</a:t>
            </a:r>
            <a:endParaRPr lang="de-DE" dirty="0"/>
          </a:p>
        </p:txBody>
      </p:sp>
      <p:graphicFrame>
        <p:nvGraphicFramePr>
          <p:cNvPr id="7" name="Inhaltsplatzhalter 4">
            <a:extLst>
              <a:ext uri="{FF2B5EF4-FFF2-40B4-BE49-F238E27FC236}">
                <a16:creationId xmlns:a16="http://schemas.microsoft.com/office/drawing/2014/main" id="{1073B940-D2B0-444F-9CAA-A1AFEBCCD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78360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Pfeil: nach links 1">
            <a:extLst>
              <a:ext uri="{FF2B5EF4-FFF2-40B4-BE49-F238E27FC236}">
                <a16:creationId xmlns:a16="http://schemas.microsoft.com/office/drawing/2014/main" id="{4F356299-3B5F-41E8-87AA-C21BB763B55E}"/>
              </a:ext>
            </a:extLst>
          </p:cNvPr>
          <p:cNvSpPr/>
          <p:nvPr/>
        </p:nvSpPr>
        <p:spPr>
          <a:xfrm>
            <a:off x="4886960" y="512699"/>
            <a:ext cx="3484880" cy="14244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Hier geht‘s per Mausklick zur </a:t>
            </a:r>
            <a:r>
              <a:rPr lang="de-DE"/>
              <a:t>Homepage – Praxiseinblicke!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192906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8CE11FE-4104-4FEA-B5DE-24515BA7B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de-DE" sz="4600">
                <a:solidFill>
                  <a:srgbClr val="FFFFFF"/>
                </a:solidFill>
              </a:rPr>
              <a:t>Schulautonome Angebote</a:t>
            </a:r>
          </a:p>
        </p:txBody>
      </p:sp>
      <p:graphicFrame>
        <p:nvGraphicFramePr>
          <p:cNvPr id="7" name="Inhaltsplatzhalter 4">
            <a:extLst>
              <a:ext uri="{FF2B5EF4-FFF2-40B4-BE49-F238E27FC236}">
                <a16:creationId xmlns:a16="http://schemas.microsoft.com/office/drawing/2014/main" id="{4047764A-CBC6-4C2D-9C07-FC65892476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6829440"/>
              </p:ext>
            </p:extLst>
          </p:nvPr>
        </p:nvGraphicFramePr>
        <p:xfrm>
          <a:off x="4907280" y="1381270"/>
          <a:ext cx="6932013" cy="50711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6712800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CF30494-DDF8-4629-8C3B-640402D2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rgbClr val="FFFFFF"/>
                </a:solidFill>
              </a:rPr>
              <a:t>Sonstiges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60D96C-F7FD-41D8-94C7-0F45A74B6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1216" y="1443312"/>
            <a:ext cx="6306003" cy="5249334"/>
          </a:xfrm>
        </p:spPr>
        <p:txBody>
          <a:bodyPr anchor="ctr">
            <a:normAutofit/>
          </a:bodyPr>
          <a:lstStyle/>
          <a:p>
            <a:r>
              <a:rPr lang="de-DE" sz="2000" dirty="0" err="1"/>
              <a:t>Leseclub</a:t>
            </a:r>
            <a:r>
              <a:rPr lang="de-DE" sz="2000" dirty="0"/>
              <a:t> – wird im Herbst und Frühling in </a:t>
            </a:r>
            <a:r>
              <a:rPr lang="de-DE" sz="2000" dirty="0" err="1"/>
              <a:t>Kursform</a:t>
            </a:r>
            <a:r>
              <a:rPr lang="de-DE" sz="2000" dirty="0"/>
              <a:t> abgehalten; Dauer: jeweils 8 Wochen</a:t>
            </a:r>
          </a:p>
          <a:p>
            <a:r>
              <a:rPr lang="de-DE" sz="2000" dirty="0"/>
              <a:t>1 zusätzliche D-Stunde für SchülerInnen mit Migrationshintergrund</a:t>
            </a:r>
          </a:p>
          <a:p>
            <a:r>
              <a:rPr lang="de-DE" sz="2000" dirty="0"/>
              <a:t>Schulband – probt bei Bedarf</a:t>
            </a:r>
          </a:p>
          <a:p>
            <a:r>
              <a:rPr lang="de-DE" sz="2000" dirty="0"/>
              <a:t>Beratungslehrerin im Ausmaß von 5 Wochenstunden</a:t>
            </a:r>
          </a:p>
          <a:p>
            <a:r>
              <a:rPr lang="de-DE" sz="2000" dirty="0"/>
              <a:t>Religionsunterricht ab 3 SchülerInnen</a:t>
            </a:r>
            <a:br>
              <a:rPr lang="de-DE" sz="2000" dirty="0"/>
            </a:br>
            <a:r>
              <a:rPr lang="de-DE" sz="2000" dirty="0"/>
              <a:t>(heuer: römisch-katholisch, freikirchlich, Islam)</a:t>
            </a:r>
          </a:p>
          <a:p>
            <a:r>
              <a:rPr lang="de-DE" sz="2000" dirty="0"/>
              <a:t>Mittagessen um 4,30 € (Suppe, Hauptspeise, Salat, Nachspeise, Getränk)</a:t>
            </a:r>
          </a:p>
          <a:p>
            <a:r>
              <a:rPr lang="de-DE" sz="2000" dirty="0"/>
              <a:t>Täglicher </a:t>
            </a:r>
            <a:r>
              <a:rPr lang="de-DE" sz="2000" dirty="0" err="1"/>
              <a:t>Jausenverkauf</a:t>
            </a:r>
            <a:r>
              <a:rPr lang="de-DE" sz="2000" dirty="0"/>
              <a:t> </a:t>
            </a:r>
          </a:p>
          <a:p>
            <a:r>
              <a:rPr lang="de-DE" sz="2000" dirty="0"/>
              <a:t>1 x pro Woche „Gesunde Jause“ mit frischem Obst und Aufstrichen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B3E740B-DD74-426C-A200-8EDCD96855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47215" y="132303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238423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FAD3A8F-C9D7-4D69-ACFC-FA4B438A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880" y="269367"/>
            <a:ext cx="8761984" cy="1188720"/>
          </a:xfrm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MS </a:t>
            </a:r>
            <a:r>
              <a:rPr lang="de-DE" dirty="0" err="1">
                <a:solidFill>
                  <a:schemeClr val="bg1">
                    <a:lumMod val="95000"/>
                  </a:schemeClr>
                </a:solidFill>
              </a:rPr>
              <a:t>Strasswalchen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 Unterwegs</a:t>
            </a:r>
            <a:br>
              <a:rPr lang="de-DE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de-DE" sz="2000" dirty="0">
                <a:solidFill>
                  <a:schemeClr val="bg1">
                    <a:lumMod val="95000"/>
                  </a:schemeClr>
                </a:solidFill>
              </a:rPr>
              <a:t>(… sofern ein Virus es erlaubt </a:t>
            </a:r>
            <a:r>
              <a:rPr lang="de-DE" sz="2000" dirty="0">
                <a:solidFill>
                  <a:schemeClr val="bg1">
                    <a:lumMod val="95000"/>
                  </a:schemeClr>
                </a:solidFill>
                <a:sym typeface="Wingdings" panose="05000000000000000000" pitchFamily="2" charset="2"/>
              </a:rPr>
              <a:t>)</a:t>
            </a:r>
            <a:endParaRPr lang="de-DE" sz="1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B4325D5-48B2-4007-944D-3C7C7B539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1600200"/>
            <a:ext cx="9973310" cy="4988433"/>
          </a:xfrm>
        </p:spPr>
        <p:txBody>
          <a:bodyPr>
            <a:normAutofit fontScale="92500"/>
          </a:bodyPr>
          <a:lstStyle/>
          <a:p>
            <a:r>
              <a:rPr lang="de-DE" dirty="0"/>
              <a:t>Schulausflüge:</a:t>
            </a:r>
          </a:p>
          <a:p>
            <a:pPr lvl="1"/>
            <a:r>
              <a:rPr lang="de-DE" dirty="0"/>
              <a:t>1. Klasse: Projektwoche (Mai/Juni)</a:t>
            </a:r>
          </a:p>
          <a:p>
            <a:pPr lvl="1"/>
            <a:r>
              <a:rPr lang="de-DE" dirty="0"/>
              <a:t>2. Klasse: Schikurs (Altenmarkt)</a:t>
            </a:r>
          </a:p>
          <a:p>
            <a:pPr lvl="1"/>
            <a:r>
              <a:rPr lang="de-DE" dirty="0"/>
              <a:t>3. Klasse: Sommersportwoche/Schullandwoche (Kärnten)</a:t>
            </a:r>
          </a:p>
          <a:p>
            <a:pPr lvl="1"/>
            <a:r>
              <a:rPr lang="de-DE" dirty="0"/>
              <a:t>4. Klasse:  Wienwoche</a:t>
            </a:r>
          </a:p>
          <a:p>
            <a:r>
              <a:rPr lang="de-DE" dirty="0"/>
              <a:t>Kennlernvormittag für die 1. Klassen (Kooperation Schauspielhaus Salzburg)</a:t>
            </a:r>
          </a:p>
          <a:p>
            <a:r>
              <a:rPr lang="de-DE" dirty="0" err="1"/>
              <a:t>Raiba</a:t>
            </a:r>
            <a:r>
              <a:rPr lang="de-DE" dirty="0"/>
              <a:t> Skitag im Dezember für 3. und 4. Klassen</a:t>
            </a:r>
          </a:p>
          <a:p>
            <a:r>
              <a:rPr lang="de-DE" dirty="0"/>
              <a:t>Schulfasching</a:t>
            </a:r>
          </a:p>
          <a:p>
            <a:r>
              <a:rPr lang="de-DE" dirty="0"/>
              <a:t>Schulschluss: Sporttag, zwei Projekttage, Wandertag(e)</a:t>
            </a:r>
          </a:p>
          <a:p>
            <a:r>
              <a:rPr lang="de-DE" dirty="0"/>
              <a:t>Reptilienschau, Klassenturniere, English </a:t>
            </a:r>
            <a:r>
              <a:rPr lang="de-DE" dirty="0" err="1"/>
              <a:t>Theatre</a:t>
            </a:r>
            <a:r>
              <a:rPr lang="de-DE" dirty="0"/>
              <a:t>, Zeichenwettbewerbe, Bezirkssportmeisterschaften (Fußball, Leichtathletik), Theaterbesuche</a:t>
            </a:r>
          </a:p>
          <a:p>
            <a:r>
              <a:rPr lang="de-DE" dirty="0"/>
              <a:t>Fixpunkt 4. Klasse:  ARBÖ-Fahrsicherheitstraining, drei Berufspraktische Tage (+fünf für die Schulabsolventen), BIM, </a:t>
            </a:r>
            <a:r>
              <a:rPr lang="de-DE" dirty="0" err="1"/>
              <a:t>Talentecheck</a:t>
            </a:r>
            <a:r>
              <a:rPr lang="de-DE" dirty="0"/>
              <a:t>, Lehre zum Angreifen, Gesundheitskabarett, Erste Hilfe Kurs</a:t>
            </a:r>
          </a:p>
        </p:txBody>
      </p:sp>
    </p:spTree>
    <p:extLst>
      <p:ext uri="{BB962C8B-B14F-4D97-AF65-F5344CB8AC3E}">
        <p14:creationId xmlns:p14="http://schemas.microsoft.com/office/powerpoint/2010/main" val="24166644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A9763-6E1B-474D-B343-2BCF433F0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de-DE" dirty="0"/>
              <a:t>Von der </a:t>
            </a:r>
            <a:r>
              <a:rPr lang="de-DE" dirty="0" err="1"/>
              <a:t>anmeldung</a:t>
            </a:r>
            <a:r>
              <a:rPr lang="de-DE" dirty="0"/>
              <a:t> zur Klassenbildung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F597D4-F6E4-47D6-8DC3-442613BD6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de-DE" dirty="0"/>
              <a:t>Anmeldung ab 2. Semester (Termin erbeten,  Anmeldeformular + Zeugnis)</a:t>
            </a:r>
          </a:p>
          <a:p>
            <a:r>
              <a:rPr lang="de-DE" dirty="0"/>
              <a:t>Es kann ein Freundeswunsch geäußert werden</a:t>
            </a:r>
          </a:p>
          <a:p>
            <a:r>
              <a:rPr lang="de-DE" dirty="0"/>
              <a:t>Die maximale Schülerzahl liegt bei 25 Kindern pro Klasse</a:t>
            </a:r>
          </a:p>
          <a:p>
            <a:r>
              <a:rPr lang="de-DE" dirty="0"/>
              <a:t>Die Klassenbildung erfolgt äußerst gewissenhaft und möglichst ausgewogen nach folgenden Kriterien: </a:t>
            </a:r>
            <a:r>
              <a:rPr lang="de-DE" dirty="0" err="1"/>
              <a:t>GesamtschülerInnenzahl</a:t>
            </a:r>
            <a:r>
              <a:rPr lang="de-DE" dirty="0"/>
              <a:t>,  Anteil der Mädchen/Knaben pro Klassen, Buskinder, Leistungsniveaus</a:t>
            </a:r>
          </a:p>
          <a:p>
            <a:endParaRPr lang="de-DE" dirty="0"/>
          </a:p>
          <a:p>
            <a:endParaRPr lang="de-AT" dirty="0"/>
          </a:p>
        </p:txBody>
      </p:sp>
      <p:pic>
        <p:nvPicPr>
          <p:cNvPr id="5" name="Picture 4" descr="Schulmaterial auf einem Tisch">
            <a:extLst>
              <a:ext uri="{FF2B5EF4-FFF2-40B4-BE49-F238E27FC236}">
                <a16:creationId xmlns:a16="http://schemas.microsoft.com/office/drawing/2014/main" id="{A4C0A225-9B6E-4BBC-B22D-5992B9AB15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49" r="34991" b="-1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844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1B873C6-DBB4-4FBC-9881-2621CF4A43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9265" y="966217"/>
            <a:ext cx="9920901" cy="2545732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200" dirty="0" err="1"/>
              <a:t>Nach</a:t>
            </a:r>
            <a:r>
              <a:rPr lang="en-US" sz="3200" dirty="0"/>
              <a:t> </a:t>
            </a:r>
            <a:r>
              <a:rPr lang="en-US" sz="3200" dirty="0" err="1"/>
              <a:t>erfolgter</a:t>
            </a:r>
            <a:r>
              <a:rPr lang="en-US" sz="3200" dirty="0"/>
              <a:t> </a:t>
            </a:r>
            <a:r>
              <a:rPr lang="en-US" sz="3200" dirty="0" err="1"/>
              <a:t>Klassenbildung</a:t>
            </a:r>
            <a:r>
              <a:rPr lang="en-US" sz="3200" dirty="0"/>
              <a:t> </a:t>
            </a:r>
            <a:r>
              <a:rPr lang="en-US" sz="3200" dirty="0" err="1"/>
              <a:t>bekommt</a:t>
            </a:r>
            <a:r>
              <a:rPr lang="en-US" sz="3200" dirty="0"/>
              <a:t> </a:t>
            </a:r>
            <a:r>
              <a:rPr lang="en-US" sz="3200" dirty="0" err="1"/>
              <a:t>Ihr</a:t>
            </a:r>
            <a:r>
              <a:rPr lang="en-US" sz="3200" dirty="0"/>
              <a:t> Kind </a:t>
            </a:r>
            <a:r>
              <a:rPr lang="en-US" sz="3200" dirty="0" err="1"/>
              <a:t>ein</a:t>
            </a:r>
            <a:r>
              <a:rPr lang="en-US" sz="3200" dirty="0"/>
              <a:t> </a:t>
            </a:r>
            <a:r>
              <a:rPr lang="en-US" sz="3200" dirty="0" err="1"/>
              <a:t>verschlossenes</a:t>
            </a:r>
            <a:r>
              <a:rPr lang="en-US" sz="3200" dirty="0"/>
              <a:t> </a:t>
            </a:r>
            <a:r>
              <a:rPr lang="en-US" sz="3200" dirty="0" err="1"/>
              <a:t>Kuvert</a:t>
            </a:r>
            <a:r>
              <a:rPr lang="en-US" sz="3200" dirty="0"/>
              <a:t> </a:t>
            </a:r>
            <a:r>
              <a:rPr lang="en-US" sz="3200" dirty="0" err="1"/>
              <a:t>mit</a:t>
            </a:r>
            <a:r>
              <a:rPr lang="en-US" sz="3200" dirty="0"/>
              <a:t> der </a:t>
            </a:r>
            <a:r>
              <a:rPr lang="en-US" sz="3200" dirty="0" err="1"/>
              <a:t>Klassenbezeichnung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 err="1"/>
              <a:t>mit</a:t>
            </a:r>
            <a:r>
              <a:rPr lang="en-US" sz="3200" dirty="0"/>
              <a:t> </a:t>
            </a:r>
            <a:r>
              <a:rPr lang="en-US" sz="3200" dirty="0" err="1"/>
              <a:t>nach</a:t>
            </a:r>
            <a:r>
              <a:rPr lang="en-US" sz="3200" dirty="0"/>
              <a:t> </a:t>
            </a:r>
            <a:r>
              <a:rPr lang="en-US" sz="3200" dirty="0" err="1"/>
              <a:t>Hause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957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vortex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DAA7C513-277B-4325-9779-116946C0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11207835" cy="35119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20F6923-DC2F-4143-ACA0-519D0FE6C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150596"/>
            <a:ext cx="3248522" cy="2219668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19B32C-704E-4A0B-BD7B-186B70511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150596"/>
            <a:ext cx="7794722" cy="22196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505E1A-F088-48B0-A92D-D4C3735DA8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49265" y="966216"/>
            <a:ext cx="9920901" cy="2845619"/>
          </a:xfrm>
        </p:spPr>
        <p:txBody>
          <a:bodyPr vert="horz" lIns="45720" tIns="45720" rIns="45720" bIns="45720" rtlCol="0" anchor="ctr">
            <a:noAutofit/>
          </a:bodyPr>
          <a:lstStyle/>
          <a:p>
            <a:endParaRPr lang="en-US" sz="2400" dirty="0"/>
          </a:p>
          <a:p>
            <a:pPr marL="0" indent="0">
              <a:buNone/>
            </a:pPr>
            <a:r>
              <a:rPr lang="en-US" sz="3200" dirty="0" err="1"/>
              <a:t>Geschätzte</a:t>
            </a:r>
            <a:r>
              <a:rPr lang="en-US" sz="3200" dirty="0"/>
              <a:t> </a:t>
            </a:r>
            <a:r>
              <a:rPr lang="en-US" sz="3200" dirty="0" err="1"/>
              <a:t>Eltern</a:t>
            </a:r>
            <a:r>
              <a:rPr lang="en-US" sz="3200" dirty="0"/>
              <a:t>,</a:t>
            </a:r>
            <a:br>
              <a:rPr lang="en-US" sz="3200" dirty="0"/>
            </a:br>
            <a:r>
              <a:rPr lang="en-US" sz="3200" dirty="0" err="1"/>
              <a:t>wenn</a:t>
            </a:r>
            <a:r>
              <a:rPr lang="en-US" sz="3200" dirty="0"/>
              <a:t> Sie </a:t>
            </a:r>
            <a:r>
              <a:rPr lang="en-US" sz="3200" dirty="0" err="1"/>
              <a:t>noch</a:t>
            </a:r>
            <a:r>
              <a:rPr lang="en-US" sz="3200" dirty="0"/>
              <a:t> </a:t>
            </a:r>
            <a:r>
              <a:rPr lang="en-US" sz="3200" dirty="0" err="1"/>
              <a:t>Fragen</a:t>
            </a:r>
            <a:r>
              <a:rPr lang="en-US" sz="3200" dirty="0"/>
              <a:t> </a:t>
            </a:r>
            <a:r>
              <a:rPr lang="en-US" sz="3200" dirty="0" err="1"/>
              <a:t>haben</a:t>
            </a:r>
            <a:r>
              <a:rPr lang="en-US" sz="3200" dirty="0"/>
              <a:t>, </a:t>
            </a:r>
            <a:r>
              <a:rPr lang="en-US" sz="3200" dirty="0" err="1"/>
              <a:t>welche</a:t>
            </a:r>
            <a:r>
              <a:rPr lang="en-US" sz="3200" dirty="0"/>
              <a:t> die </a:t>
            </a:r>
            <a:r>
              <a:rPr lang="en-US" sz="3200" dirty="0" err="1"/>
              <a:t>Präsentation</a:t>
            </a:r>
            <a:r>
              <a:rPr lang="en-US" sz="3200" dirty="0"/>
              <a:t> </a:t>
            </a:r>
            <a:r>
              <a:rPr lang="en-US" sz="3200" dirty="0" err="1"/>
              <a:t>nicht</a:t>
            </a:r>
            <a:r>
              <a:rPr lang="en-US" sz="3200" dirty="0"/>
              <a:t> </a:t>
            </a:r>
            <a:r>
              <a:rPr lang="en-US" sz="3200" dirty="0" err="1"/>
              <a:t>beantworten</a:t>
            </a:r>
            <a:r>
              <a:rPr lang="en-US" sz="3200" dirty="0"/>
              <a:t> </a:t>
            </a:r>
            <a:r>
              <a:rPr lang="en-US" sz="3200" dirty="0" err="1"/>
              <a:t>konnte</a:t>
            </a:r>
            <a:r>
              <a:rPr lang="en-US" sz="3200" dirty="0"/>
              <a:t>, </a:t>
            </a:r>
            <a:r>
              <a:rPr lang="en-US" sz="3200" dirty="0" err="1"/>
              <a:t>dann</a:t>
            </a:r>
            <a:r>
              <a:rPr lang="en-US" sz="3200" dirty="0"/>
              <a:t> </a:t>
            </a:r>
            <a:r>
              <a:rPr lang="en-US" sz="3200" dirty="0" err="1"/>
              <a:t>zögern</a:t>
            </a:r>
            <a:r>
              <a:rPr lang="en-US" sz="3200" dirty="0"/>
              <a:t> Sie </a:t>
            </a:r>
            <a:r>
              <a:rPr lang="en-US" sz="3200" dirty="0" err="1"/>
              <a:t>nicht</a:t>
            </a:r>
            <a:r>
              <a:rPr lang="en-US" sz="3200" dirty="0"/>
              <a:t>, </a:t>
            </a:r>
            <a:r>
              <a:rPr lang="en-US" sz="3200" dirty="0" err="1"/>
              <a:t>uns</a:t>
            </a:r>
            <a:r>
              <a:rPr lang="en-US" sz="3200" dirty="0"/>
              <a:t> </a:t>
            </a:r>
            <a:r>
              <a:rPr lang="en-US" sz="3200" dirty="0" err="1"/>
              <a:t>anzurufen</a:t>
            </a:r>
            <a:r>
              <a:rPr lang="en-US" sz="3200" dirty="0"/>
              <a:t>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Alle </a:t>
            </a:r>
            <a:r>
              <a:rPr lang="en-US" sz="3200" dirty="0" err="1"/>
              <a:t>LehrerInnen</a:t>
            </a:r>
            <a:r>
              <a:rPr lang="en-US" sz="3200" dirty="0"/>
              <a:t> der Schule </a:t>
            </a:r>
            <a:r>
              <a:rPr lang="en-US" sz="3200" dirty="0" err="1"/>
              <a:t>freuen</a:t>
            </a:r>
            <a:r>
              <a:rPr lang="en-US" sz="3200" dirty="0"/>
              <a:t> </a:t>
            </a:r>
            <a:r>
              <a:rPr lang="en-US" sz="3200" dirty="0" err="1"/>
              <a:t>sich</a:t>
            </a:r>
            <a:r>
              <a:rPr lang="en-US" sz="3200" dirty="0"/>
              <a:t>, </a:t>
            </a:r>
            <a:r>
              <a:rPr lang="en-US" sz="3200" dirty="0" err="1"/>
              <a:t>Ihr</a:t>
            </a:r>
            <a:r>
              <a:rPr lang="en-US" sz="3200" dirty="0"/>
              <a:t> Kind </a:t>
            </a:r>
            <a:r>
              <a:rPr lang="en-US" sz="3200" dirty="0" err="1"/>
              <a:t>im</a:t>
            </a:r>
            <a:r>
              <a:rPr lang="en-US" sz="3200" dirty="0"/>
              <a:t> Herbst </a:t>
            </a:r>
            <a:r>
              <a:rPr lang="en-US" sz="3200" dirty="0" err="1"/>
              <a:t>begrüßen</a:t>
            </a:r>
            <a:r>
              <a:rPr lang="en-US" sz="3200" dirty="0"/>
              <a:t> </a:t>
            </a:r>
            <a:r>
              <a:rPr lang="en-US" sz="3200" dirty="0" err="1"/>
              <a:t>zu</a:t>
            </a:r>
            <a:r>
              <a:rPr lang="en-US" sz="3200" dirty="0"/>
              <a:t> </a:t>
            </a:r>
            <a:r>
              <a:rPr lang="en-US" sz="3200" dirty="0" err="1"/>
              <a:t>können</a:t>
            </a:r>
            <a:r>
              <a:rPr lang="en-US" sz="3200" dirty="0"/>
              <a:t>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61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DBFE73-43AD-4B31-9585-0DA3F4927CC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951048" y="804333"/>
            <a:ext cx="6306003" cy="5453248"/>
          </a:xfrm>
        </p:spPr>
        <p:txBody>
          <a:bodyPr vert="horz" lIns="45720" tIns="45720" rIns="45720" bIns="45720" rtlCol="0" anchor="ctr">
            <a:normAutofit/>
          </a:bodyPr>
          <a:lstStyle/>
          <a:p>
            <a:pPr marL="0" indent="0">
              <a:buNone/>
            </a:pPr>
            <a:r>
              <a:rPr lang="en-US" sz="2800" dirty="0"/>
              <a:t>Sehr </a:t>
            </a:r>
            <a:r>
              <a:rPr lang="en-US" sz="2800" dirty="0" err="1"/>
              <a:t>geehrte</a:t>
            </a:r>
            <a:r>
              <a:rPr lang="en-US" sz="2800" dirty="0"/>
              <a:t> </a:t>
            </a:r>
            <a:r>
              <a:rPr lang="en-US" sz="2800" dirty="0" err="1"/>
              <a:t>Eltern</a:t>
            </a:r>
            <a:r>
              <a:rPr lang="en-US" sz="2800" dirty="0"/>
              <a:t> der </a:t>
            </a:r>
            <a:r>
              <a:rPr lang="en-US" sz="2800" dirty="0" err="1"/>
              <a:t>SchülerInnen</a:t>
            </a:r>
            <a:r>
              <a:rPr lang="en-US" sz="2800" dirty="0"/>
              <a:t> der 4. </a:t>
            </a:r>
            <a:r>
              <a:rPr lang="en-US" sz="2800" dirty="0" err="1"/>
              <a:t>Volksschule</a:t>
            </a:r>
            <a:r>
              <a:rPr lang="en-US" sz="2800" dirty="0"/>
              <a:t>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/>
              <a:t>Auch in </a:t>
            </a:r>
            <a:r>
              <a:rPr lang="en-US" sz="2800" dirty="0" err="1"/>
              <a:t>diesem</a:t>
            </a:r>
            <a:r>
              <a:rPr lang="en-US" sz="2800" dirty="0"/>
              <a:t> </a:t>
            </a:r>
            <a:r>
              <a:rPr lang="en-US" sz="2800" dirty="0" err="1"/>
              <a:t>Jahr</a:t>
            </a:r>
            <a:r>
              <a:rPr lang="en-US" sz="2800" dirty="0"/>
              <a:t> </a:t>
            </a:r>
            <a:r>
              <a:rPr lang="en-US" sz="2800" dirty="0" err="1"/>
              <a:t>ist</a:t>
            </a:r>
            <a:r>
              <a:rPr lang="en-US" sz="2800" dirty="0"/>
              <a:t> es </a:t>
            </a:r>
            <a:r>
              <a:rPr lang="en-US" sz="2800" dirty="0" err="1"/>
              <a:t>nicht</a:t>
            </a:r>
            <a:r>
              <a:rPr lang="en-US" sz="2800" dirty="0"/>
              <a:t> </a:t>
            </a:r>
            <a:r>
              <a:rPr lang="en-US" sz="2800" dirty="0" err="1"/>
              <a:t>möglich</a:t>
            </a:r>
            <a:r>
              <a:rPr lang="en-US" sz="2800" dirty="0"/>
              <a:t>, für Sie und </a:t>
            </a:r>
            <a:r>
              <a:rPr lang="en-US" sz="2800" dirty="0" err="1"/>
              <a:t>Ihr</a:t>
            </a:r>
            <a:r>
              <a:rPr lang="en-US" sz="2800" dirty="0"/>
              <a:t> Kind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Tag der </a:t>
            </a:r>
            <a:r>
              <a:rPr lang="en-US" sz="2800" dirty="0" err="1"/>
              <a:t>Offenen</a:t>
            </a:r>
            <a:r>
              <a:rPr lang="en-US" sz="2800" dirty="0"/>
              <a:t> </a:t>
            </a:r>
            <a:r>
              <a:rPr lang="en-US" sz="2800" dirty="0" err="1"/>
              <a:t>Tür</a:t>
            </a:r>
            <a:r>
              <a:rPr lang="en-US" sz="2800" dirty="0"/>
              <a:t> und </a:t>
            </a:r>
            <a:r>
              <a:rPr lang="en-US" sz="2800" dirty="0" err="1"/>
              <a:t>einen</a:t>
            </a:r>
            <a:r>
              <a:rPr lang="en-US" sz="2800" dirty="0"/>
              <a:t> </a:t>
            </a:r>
            <a:r>
              <a:rPr lang="en-US" sz="2800" dirty="0" err="1"/>
              <a:t>Elternabend</a:t>
            </a:r>
            <a:r>
              <a:rPr lang="en-US" sz="2800" dirty="0"/>
              <a:t> </a:t>
            </a:r>
            <a:r>
              <a:rPr lang="en-US" sz="2800" dirty="0" err="1"/>
              <a:t>zum</a:t>
            </a:r>
            <a:r>
              <a:rPr lang="en-US" sz="2800" dirty="0"/>
              <a:t> </a:t>
            </a:r>
            <a:r>
              <a:rPr lang="en-US" sz="2800" dirty="0" err="1"/>
              <a:t>Schulübertritt</a:t>
            </a:r>
            <a:r>
              <a:rPr lang="en-US" sz="2800" dirty="0"/>
              <a:t> </a:t>
            </a:r>
            <a:r>
              <a:rPr lang="en-US" sz="2800" dirty="0" err="1"/>
              <a:t>zu</a:t>
            </a:r>
            <a:r>
              <a:rPr lang="en-US" sz="2800" dirty="0"/>
              <a:t> </a:t>
            </a:r>
            <a:r>
              <a:rPr lang="en-US" sz="2800" dirty="0" err="1"/>
              <a:t>veranstalten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Lassen Sie </a:t>
            </a:r>
            <a:r>
              <a:rPr lang="en-US" sz="2800" dirty="0" err="1"/>
              <a:t>uns</a:t>
            </a:r>
            <a:r>
              <a:rPr lang="en-US" sz="2800" dirty="0"/>
              <a:t> auf </a:t>
            </a:r>
            <a:r>
              <a:rPr lang="en-US" sz="2800" dirty="0" err="1"/>
              <a:t>diese</a:t>
            </a:r>
            <a:r>
              <a:rPr lang="en-US" sz="2800" dirty="0"/>
              <a:t> Art und Weise die </a:t>
            </a:r>
            <a:r>
              <a:rPr lang="en-US" sz="2800" dirty="0" err="1"/>
              <a:t>Mittelschule</a:t>
            </a:r>
            <a:r>
              <a:rPr lang="en-US" sz="2800" dirty="0"/>
              <a:t> </a:t>
            </a:r>
            <a:r>
              <a:rPr lang="en-US" sz="2800" dirty="0" err="1"/>
              <a:t>vorstellen</a:t>
            </a:r>
            <a:r>
              <a:rPr lang="en-US" sz="2800" dirty="0"/>
              <a:t> …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AC4BF93-E797-41C3-981C-84812C27B4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68DEDB-5394-4555-8310-B502EF39C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79" y="804333"/>
            <a:ext cx="3598009" cy="5249334"/>
          </a:xfrm>
        </p:spPr>
        <p:txBody>
          <a:bodyPr>
            <a:normAutofit/>
          </a:bodyPr>
          <a:lstStyle/>
          <a:p>
            <a:pPr algn="r"/>
            <a:r>
              <a:rPr lang="de-DE" sz="3600" dirty="0">
                <a:solidFill>
                  <a:srgbClr val="FFFFFF"/>
                </a:solidFill>
              </a:rPr>
              <a:t>Aufgabe der Mittelschule</a:t>
            </a:r>
            <a:br>
              <a:rPr lang="de-DE" sz="3600" dirty="0">
                <a:solidFill>
                  <a:srgbClr val="FFFFFF"/>
                </a:solidFill>
              </a:rPr>
            </a:br>
            <a:r>
              <a:rPr lang="de-DE" sz="3600" dirty="0">
                <a:solidFill>
                  <a:srgbClr val="FFFFFF"/>
                </a:solidFill>
              </a:rPr>
              <a:t>Schulorganisationsgesetz § 21a(1)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62C096-EE03-4534-B38C-3BEDA5038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0" y="1465302"/>
            <a:ext cx="7203660" cy="6135648"/>
          </a:xfrm>
        </p:spPr>
        <p:txBody>
          <a:bodyPr anchor="ctr">
            <a:normAutofit/>
          </a:bodyPr>
          <a:lstStyle/>
          <a:p>
            <a:r>
              <a:rPr lang="de-DE" sz="2800" dirty="0"/>
              <a:t>Eine grundlegende Allgemeinbildung und eine vertiefte Allgemeinbildung zu vermitteln.</a:t>
            </a:r>
          </a:p>
          <a:p>
            <a:r>
              <a:rPr lang="de-DE" sz="2800" dirty="0"/>
              <a:t>Die Vorbereitung auf das Berufsleben sicherzustellen.</a:t>
            </a:r>
          </a:p>
          <a:p>
            <a:r>
              <a:rPr lang="de-DE" sz="2800" dirty="0"/>
              <a:t>Zu Übertritten in die</a:t>
            </a:r>
            <a:br>
              <a:rPr lang="de-DE" sz="2800" dirty="0"/>
            </a:br>
            <a:r>
              <a:rPr lang="de-DE" sz="2800" dirty="0"/>
              <a:t>- polytechnische Schule,</a:t>
            </a:r>
            <a:br>
              <a:rPr lang="de-DE" sz="2800" dirty="0"/>
            </a:br>
            <a:r>
              <a:rPr lang="de-DE" sz="2800" dirty="0"/>
              <a:t>- allgemeinbildende höhere Schulen,</a:t>
            </a:r>
            <a:br>
              <a:rPr lang="de-DE" sz="2800" dirty="0"/>
            </a:br>
            <a:r>
              <a:rPr lang="de-DE" sz="2800" dirty="0"/>
              <a:t>- berufsbildende mittlere Schulen (3-jährig) und</a:t>
            </a:r>
            <a:br>
              <a:rPr lang="de-DE" sz="2800" dirty="0"/>
            </a:br>
            <a:r>
              <a:rPr lang="de-DE" sz="2800" dirty="0"/>
              <a:t>- berufsbildende höhere Schulen (5-jährig)</a:t>
            </a:r>
          </a:p>
          <a:p>
            <a:r>
              <a:rPr lang="de-DE" sz="2800" dirty="0"/>
              <a:t>zu befähigen.</a:t>
            </a:r>
            <a:br>
              <a:rPr lang="de-DE" dirty="0"/>
            </a:br>
            <a:r>
              <a:rPr lang="de-DE" dirty="0"/>
              <a:t> </a:t>
            </a:r>
          </a:p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3E27CD7-3011-4844-8E18-B102577BED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854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440B05-77F3-4990-BF10-8FBECB8E6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Leitbild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D4EDCEB-989D-44C1-AFA3-86E7B73B5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4861" y="1703350"/>
            <a:ext cx="4754880" cy="822960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Unsere Erziehungswerte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29B4DB-8AC9-403C-A430-DD7BD1242F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e-DE" sz="2400" dirty="0"/>
              <a:t>Wir leben ein positives Miteinander (freundliche, respektvolle und ehrliche Gesprächskultur; aktives Entgegenwirken von Ausgrenzung).</a:t>
            </a:r>
          </a:p>
          <a:p>
            <a:r>
              <a:rPr lang="de-DE" sz="2400" dirty="0"/>
              <a:t>Wir setzen auf gegenseitige Verlässlichkeit, Vertrauen, Fairness und Hilfsbereitschaft.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171ABC7-DB2F-4CF3-8569-DFBEEA0A05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5916" y="1673352"/>
            <a:ext cx="4754880" cy="822960"/>
          </a:xfrm>
        </p:spPr>
        <p:txBody>
          <a:bodyPr>
            <a:normAutofit lnSpcReduction="10000"/>
          </a:bodyPr>
          <a:lstStyle/>
          <a:p>
            <a:r>
              <a:rPr lang="de-DE" sz="2800" dirty="0"/>
              <a:t>Persönlichkeitsentwicklung unserer SchülerInnen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D9587D49-6A71-4979-88E9-7131C4E79B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352925"/>
          </a:xfrm>
        </p:spPr>
        <p:txBody>
          <a:bodyPr>
            <a:normAutofit lnSpcReduction="10000"/>
          </a:bodyPr>
          <a:lstStyle/>
          <a:p>
            <a:r>
              <a:rPr lang="de-DE" sz="2400" dirty="0"/>
              <a:t>Unsere SchülerInnen entwickeln sich von Kindern zu Persönlichkeiten, die wertschätzend und werteorientiert handeln.</a:t>
            </a:r>
          </a:p>
          <a:p>
            <a:r>
              <a:rPr lang="de-DE" sz="2400" dirty="0"/>
              <a:t>Unsere SchülerInnen lernen, sich  ihre eigene Meinung zu bilden, diese zu argumentieren und die anderer zu respektieren.</a:t>
            </a:r>
          </a:p>
          <a:p>
            <a:r>
              <a:rPr lang="de-DE" sz="2400" dirty="0"/>
              <a:t>Unsere SchülerInnen setzen sich aktiv mit ihren Stärken und Schwächen auseinander, um so zu einer realistischen Selbsteinschätzung zu gelangen.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2E7CAC4-E567-4CD9-A624-8D1B502151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3554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822E6-64F7-41CD-BFBC-8D9B7A000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Stundentafel</a:t>
            </a:r>
            <a:endParaRPr lang="de-DE" dirty="0"/>
          </a:p>
        </p:txBody>
      </p:sp>
      <p:graphicFrame>
        <p:nvGraphicFramePr>
          <p:cNvPr id="5" name="Inhaltsplatzhalter 4">
            <a:extLst>
              <a:ext uri="{FF2B5EF4-FFF2-40B4-BE49-F238E27FC236}">
                <a16:creationId xmlns:a16="http://schemas.microsoft.com/office/drawing/2014/main" id="{BED2A8F4-DD0C-4905-9372-254453B2D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903202"/>
              </p:ext>
            </p:extLst>
          </p:nvPr>
        </p:nvGraphicFramePr>
        <p:xfrm>
          <a:off x="2271523" y="2333625"/>
          <a:ext cx="7663052" cy="4070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7336">
                  <a:extLst>
                    <a:ext uri="{9D8B030D-6E8A-4147-A177-3AD203B41FA5}">
                      <a16:colId xmlns:a16="http://schemas.microsoft.com/office/drawing/2014/main" val="111993173"/>
                    </a:ext>
                  </a:extLst>
                </a:gridCol>
                <a:gridCol w="723929">
                  <a:extLst>
                    <a:ext uri="{9D8B030D-6E8A-4147-A177-3AD203B41FA5}">
                      <a16:colId xmlns:a16="http://schemas.microsoft.com/office/drawing/2014/main" val="1095083793"/>
                    </a:ext>
                  </a:extLst>
                </a:gridCol>
                <a:gridCol w="723929">
                  <a:extLst>
                    <a:ext uri="{9D8B030D-6E8A-4147-A177-3AD203B41FA5}">
                      <a16:colId xmlns:a16="http://schemas.microsoft.com/office/drawing/2014/main" val="2029589465"/>
                    </a:ext>
                  </a:extLst>
                </a:gridCol>
                <a:gridCol w="723929">
                  <a:extLst>
                    <a:ext uri="{9D8B030D-6E8A-4147-A177-3AD203B41FA5}">
                      <a16:colId xmlns:a16="http://schemas.microsoft.com/office/drawing/2014/main" val="3915485763"/>
                    </a:ext>
                  </a:extLst>
                </a:gridCol>
                <a:gridCol w="723929">
                  <a:extLst>
                    <a:ext uri="{9D8B030D-6E8A-4147-A177-3AD203B41FA5}">
                      <a16:colId xmlns:a16="http://schemas.microsoft.com/office/drawing/2014/main" val="1171165384"/>
                    </a:ext>
                  </a:extLst>
                </a:gridCol>
              </a:tblGrid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Pflichtgegenstände 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Klassen und Wochenstunden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36637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1.Klasse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2.Klasse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3.Klasse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4.Klasse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490726664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Religion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2340544368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Deutsch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b="1" u="none" strike="noStrike">
                          <a:effectLst/>
                        </a:rPr>
                        <a:t>5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4186312001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Lebende Fremdsprache Englisch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22780202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</a:rPr>
                        <a:t>Geschichte und Sozialkunde/Politische Bildung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0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1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2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2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2927502856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Geographie und Wirtschaftskunde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700535777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Mathematik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4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956927873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Biologie und Umweltkunde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2970540782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</a:rPr>
                        <a:t>Chemie</a:t>
                      </a:r>
                      <a:endParaRPr lang="de-DE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441925248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Physik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0" u="none" strike="noStrike">
                          <a:effectLst/>
                        </a:rPr>
                        <a:t>0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629653348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Musikerziehung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4157840227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Bildnerische Erziehung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847736847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Technisches und textiles Werken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2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1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2399000893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Bewegung und Sport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3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b="1" u="none" strike="noStrike">
                          <a:effectLst/>
                        </a:rPr>
                        <a:t>4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3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3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4240190284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Ernährung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Haushalt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3742812339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Verbindliche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Übung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Berufsorientierung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979029639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Informations-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Kommunikationstechnologie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2898741952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Verbindliche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Übung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Soziales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Lernen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Persönlichkeitsbildung</a:t>
                      </a:r>
                      <a:r>
                        <a:rPr lang="de-DE" sz="1000" u="none" strike="noStrike">
                          <a:effectLst/>
                        </a:rPr>
                        <a:t> </a:t>
                      </a:r>
                      <a:endParaRPr lang="de-D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450159976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Schulautonomer </a:t>
                      </a:r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Wahlpflichtgegenstand</a:t>
                      </a:r>
                      <a:r>
                        <a:rPr lang="de-DE" sz="1050" u="none" strike="noStrike">
                          <a:effectLst/>
                        </a:rPr>
                        <a:t> (EG/KW/CUU/BSP)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0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de-DE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1250749341"/>
                  </a:ext>
                </a:extLst>
              </a:tr>
              <a:tr h="173228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050" u="none" strike="noStrike">
                          <a:effectLst/>
                        </a:rPr>
                        <a:t> 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extLst>
                  <a:ext uri="{0D108BD9-81ED-4DB2-BD59-A6C34878D82A}">
                    <a16:rowId xmlns:a16="http://schemas.microsoft.com/office/drawing/2014/main" val="3042275586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>
                          <a:effectLst/>
                        </a:rPr>
                        <a:t>Gesamtwochenstundenzahl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725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30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6526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30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6526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>
                          <a:effectLst/>
                        </a:rPr>
                        <a:t>29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65261" marT="564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100" b="1" u="none" strike="noStrike" dirty="0">
                          <a:effectLst/>
                        </a:rPr>
                        <a:t>31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51" marR="65261" marT="5646" marB="0" anchor="b"/>
                </a:tc>
                <a:extLst>
                  <a:ext uri="{0D108BD9-81ED-4DB2-BD59-A6C34878D82A}">
                    <a16:rowId xmlns:a16="http://schemas.microsoft.com/office/drawing/2014/main" val="2064831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6831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B8F53C-8F78-4402-AE5D-0F0D258BD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3415612" cy="5571066"/>
          </a:xfrm>
        </p:spPr>
        <p:txBody>
          <a:bodyPr>
            <a:normAutofit/>
          </a:bodyPr>
          <a:lstStyle/>
          <a:p>
            <a:r>
              <a:rPr lang="de-DE" sz="3600" dirty="0">
                <a:solidFill>
                  <a:srgbClr val="FFFFFF"/>
                </a:solidFill>
              </a:rPr>
              <a:t>Unterricht im Hauptfach</a:t>
            </a:r>
            <a:br>
              <a:rPr lang="de-DE" sz="3600" dirty="0">
                <a:solidFill>
                  <a:srgbClr val="FFFFFF"/>
                </a:solidFill>
              </a:rPr>
            </a:br>
            <a:r>
              <a:rPr lang="de-DE" sz="3600" dirty="0">
                <a:solidFill>
                  <a:srgbClr val="FFFFFF"/>
                </a:solidFill>
              </a:rPr>
              <a:t>Schulorganisationsgesetz § 21B (2)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4FEBF9DA-FC58-4036-8E9F-DE85DB348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420060"/>
              </p:ext>
            </p:extLst>
          </p:nvPr>
        </p:nvGraphicFramePr>
        <p:xfrm>
          <a:off x="5458085" y="1537123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8674721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AA22F6-BC1E-45F1-ADDA-130ACF82C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1800" dirty="0">
                <a:solidFill>
                  <a:schemeClr val="bg1">
                    <a:lumMod val="95000"/>
                  </a:schemeClr>
                </a:solidFill>
              </a:rPr>
              <a:t>Wann wird zugeordnet? § 31b</a:t>
            </a:r>
            <a:br>
              <a:rPr lang="de-DE" sz="1800" dirty="0">
                <a:solidFill>
                  <a:schemeClr val="bg1">
                    <a:lumMod val="95000"/>
                  </a:schemeClr>
                </a:solidFill>
              </a:rPr>
            </a:br>
            <a:endParaRPr lang="de-DE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D4102F7-477A-46B3-9887-2597978D438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Beobachtungszeitraum höchstens 2 Wochen</a:t>
            </a:r>
          </a:p>
          <a:p>
            <a:r>
              <a:rPr lang="de-DE" dirty="0"/>
              <a:t>Zuordnung durch die Fachkonferenz der LehrerInnen</a:t>
            </a:r>
          </a:p>
          <a:p>
            <a:r>
              <a:rPr lang="de-DE" dirty="0"/>
              <a:t>Schriftliche Mitteilung innerhalb von 3 Tagen</a:t>
            </a:r>
          </a:p>
          <a:p>
            <a:r>
              <a:rPr lang="de-DE" dirty="0"/>
              <a:t>Anmeldung zur Aufnahmsprüfung in ein höheres Leistungsniveau innerhalb von 5 Tagen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0920CAE-42CA-48B2-8491-4F5FE9F3878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err="1"/>
              <a:t>SchuOG</a:t>
            </a:r>
            <a:r>
              <a:rPr lang="de-DE" dirty="0"/>
              <a:t> § 21d (2a) erlaubt, die</a:t>
            </a:r>
          </a:p>
          <a:p>
            <a:r>
              <a:rPr lang="de-DE" dirty="0"/>
              <a:t>SchülerInnen der 6. bis 8. Schulstufe in den Gegenständen D, E, M entsprechend ihrem Leistungsniveau zeitweise oder dauernd in Gruppen zusammenzufassen</a:t>
            </a:r>
          </a:p>
          <a:p>
            <a:r>
              <a:rPr lang="de-DE" dirty="0"/>
              <a:t>Entscheidung trifft die Schulleitung und</a:t>
            </a:r>
          </a:p>
          <a:p>
            <a:r>
              <a:rPr lang="de-DE" dirty="0"/>
              <a:t>gilt für ALLE Schulstufen gleichzeitig</a:t>
            </a:r>
          </a:p>
          <a:p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9FB2DA5-B5F2-4940-BCDE-DCD02DCBE9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sz="1800" dirty="0">
                <a:solidFill>
                  <a:schemeClr val="bg1">
                    <a:lumMod val="95000"/>
                  </a:schemeClr>
                </a:solidFill>
              </a:rPr>
              <a:t>Gruppenbildung nach Niveaustufen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813A74-1BCB-4D7F-A0D9-43219EF1E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160" y="755143"/>
            <a:ext cx="8894064" cy="1188720"/>
          </a:xfrm>
        </p:spPr>
        <p:txBody>
          <a:bodyPr>
            <a:normAutofit/>
          </a:bodyPr>
          <a:lstStyle/>
          <a:p>
            <a:r>
              <a:rPr lang="de-DE" dirty="0"/>
              <a:t>Gruppenbildung ab der 6. Schulstufe</a:t>
            </a:r>
          </a:p>
        </p:txBody>
      </p:sp>
    </p:spTree>
    <p:extLst>
      <p:ext uri="{BB962C8B-B14F-4D97-AF65-F5344CB8AC3E}">
        <p14:creationId xmlns:p14="http://schemas.microsoft.com/office/powerpoint/2010/main" val="99298443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39E4C68A-A4A9-48A4-9FF2-D2896B1EA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E2B9AEA5-52CB-49A6-AF8A-33502F291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AA04FBE-7B51-4C5B-8D54-705F73AAC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</p:spPr>
        <p:txBody>
          <a:bodyPr>
            <a:normAutofit/>
          </a:bodyPr>
          <a:lstStyle/>
          <a:p>
            <a:pPr algn="r"/>
            <a:r>
              <a:rPr lang="de-DE">
                <a:solidFill>
                  <a:srgbClr val="FFFFFF"/>
                </a:solidFill>
              </a:rPr>
              <a:t>Änderung der Zuordnung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FA1E28-620E-46E1-A0EA-A3D2D2B2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1048" y="804333"/>
            <a:ext cx="6306003" cy="5249334"/>
          </a:xfrm>
        </p:spPr>
        <p:txBody>
          <a:bodyPr anchor="ctr">
            <a:normAutofit/>
          </a:bodyPr>
          <a:lstStyle/>
          <a:p>
            <a:r>
              <a:rPr lang="de-DE" dirty="0"/>
              <a:t>LAUFEND</a:t>
            </a:r>
          </a:p>
          <a:p>
            <a:endParaRPr lang="de-DE" dirty="0"/>
          </a:p>
          <a:p>
            <a:r>
              <a:rPr lang="de-DE" dirty="0"/>
              <a:t>SchülerInnen sind aufzustufen, wenn auf Grund bisheriger Leistungen zu erwarten ist, dass den erhöhten Anforderungen entsprochen werden kann.</a:t>
            </a:r>
          </a:p>
          <a:p>
            <a:endParaRPr lang="de-DE" dirty="0"/>
          </a:p>
          <a:p>
            <a:r>
              <a:rPr lang="de-DE" dirty="0"/>
              <a:t>SchülerInnen sind abzustufen, wenn die Beurteilung </a:t>
            </a:r>
            <a:r>
              <a:rPr lang="de-DE" u="sng" dirty="0"/>
              <a:t>während des Jahres </a:t>
            </a:r>
            <a:r>
              <a:rPr lang="de-DE" dirty="0"/>
              <a:t>nach Ausschöpfen aller Fördermöglichkeiten „Nicht Genügend“ wäre.</a:t>
            </a:r>
          </a:p>
          <a:p>
            <a:endParaRPr lang="de-DE" dirty="0"/>
          </a:p>
          <a:p>
            <a:r>
              <a:rPr lang="de-DE" dirty="0"/>
              <a:t>Aufsteigen mit „Nicht Genügend“ in Standard AHS möglich </a:t>
            </a:r>
            <a:r>
              <a:rPr lang="de-DE" dirty="0">
                <a:sym typeface="Wingdings" panose="05000000000000000000" pitchFamily="2" charset="2"/>
              </a:rPr>
              <a:t> Einstufung in Standard ab September des nächsten Schuljahres.</a:t>
            </a:r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C70BFAF-0405-42F2-A481-7CB3EE215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95" t="18474" r="27530" b="29156"/>
          <a:stretch/>
        </p:blipFill>
        <p:spPr>
          <a:xfrm>
            <a:off x="10058231" y="187345"/>
            <a:ext cx="2003178" cy="1277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88323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7F4A74-934C-4AEF-AAB1-F1057455F9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Übertritt MS – AHS Unterstufe</a:t>
            </a:r>
            <a:br>
              <a:rPr lang="de-DE" dirty="0">
                <a:solidFill>
                  <a:schemeClr val="bg1">
                    <a:lumMod val="95000"/>
                  </a:schemeClr>
                </a:solidFill>
              </a:rPr>
            </a:br>
            <a:endParaRPr lang="de-DE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43EC54A-455B-4BA9-A080-C79EC4E18F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Jederzeit möglich, wenn die …</a:t>
            </a:r>
          </a:p>
          <a:p>
            <a:r>
              <a:rPr lang="de-DE" dirty="0"/>
              <a:t>1. Klasse in D, E, M nicht schlechter als mit „Gut“ beurteilt wird.</a:t>
            </a:r>
          </a:p>
          <a:p>
            <a:r>
              <a:rPr lang="de-DE" dirty="0"/>
              <a:t>2. oder 3. Klasse in Standard AHS bestanden wird (Note 1- 4).</a:t>
            </a:r>
          </a:p>
          <a:p>
            <a:r>
              <a:rPr lang="de-DE" dirty="0"/>
              <a:t>2. oder 3. Klasse in Standard nicht schlechter als mit „Gut“ beurteilt wird.</a:t>
            </a:r>
          </a:p>
          <a:p>
            <a:endParaRPr lang="de-DE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316CE42-7069-402D-B249-3C29C246C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922270"/>
          </a:xfrm>
        </p:spPr>
        <p:txBody>
          <a:bodyPr>
            <a:normAutofit fontScale="92500"/>
          </a:bodyPr>
          <a:lstStyle/>
          <a:p>
            <a:r>
              <a:rPr lang="de-DE" dirty="0"/>
              <a:t>3-jährige Schulformen:</a:t>
            </a:r>
            <a:br>
              <a:rPr lang="de-DE" dirty="0"/>
            </a:br>
            <a:r>
              <a:rPr lang="de-DE" dirty="0"/>
              <a:t>Standard AHS (Note 1 – 4)</a:t>
            </a:r>
            <a:br>
              <a:rPr lang="de-DE" dirty="0"/>
            </a:br>
            <a:r>
              <a:rPr lang="de-DE" dirty="0"/>
              <a:t>Standard (mindestens Note 3)</a:t>
            </a:r>
          </a:p>
          <a:p>
            <a:r>
              <a:rPr lang="de-DE" dirty="0"/>
              <a:t>Schulform mit Matura:</a:t>
            </a:r>
            <a:br>
              <a:rPr lang="de-DE" dirty="0"/>
            </a:br>
            <a:r>
              <a:rPr lang="de-DE" dirty="0"/>
              <a:t>Standard AHS (Note 1 – 4)</a:t>
            </a:r>
            <a:br>
              <a:rPr lang="de-DE" dirty="0"/>
            </a:br>
            <a:r>
              <a:rPr lang="de-DE" dirty="0"/>
              <a:t>Standard (mindestens Note 2)</a:t>
            </a:r>
          </a:p>
          <a:p>
            <a:r>
              <a:rPr lang="de-DE" sz="1500" dirty="0"/>
              <a:t>(Sonderform: der erfolgreiche Abschluss des Polytechnikums berechtigt zum Übertritt in alle weiterführenden Schulen)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DA31694-0F6F-4745-B1D9-C3F202682D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>
                <a:solidFill>
                  <a:schemeClr val="bg1">
                    <a:lumMod val="95000"/>
                  </a:schemeClr>
                </a:solidFill>
              </a:rPr>
              <a:t>Übertritt MS – weiterführende Schulen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589BBCA-1718-4B4D-AAF0-43AD723D8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Berechtigungen</a:t>
            </a:r>
            <a:br>
              <a:rPr lang="de-DE" dirty="0"/>
            </a:br>
            <a:r>
              <a:rPr lang="de-DE" sz="2000" dirty="0"/>
              <a:t>(ohne Aufnahmeprüfung)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0437144"/>
      </p:ext>
    </p:extLst>
  </p:cSld>
  <p:clrMapOvr>
    <a:masterClrMapping/>
  </p:clrMapOvr>
  <p:transition spd="med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1309</Words>
  <Application>Microsoft Office PowerPoint</Application>
  <PresentationFormat>Breitbild</PresentationFormat>
  <Paragraphs>205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Calibri</vt:lpstr>
      <vt:lpstr>Tw Cen MT</vt:lpstr>
      <vt:lpstr>Tw Cen MT Condensed</vt:lpstr>
      <vt:lpstr>Wingdings</vt:lpstr>
      <vt:lpstr>Wingdings 3</vt:lpstr>
      <vt:lpstr>Integral</vt:lpstr>
      <vt:lpstr>MS StraSSwalchen</vt:lpstr>
      <vt:lpstr>PowerPoint-Präsentation</vt:lpstr>
      <vt:lpstr>Aufgabe der Mittelschule Schulorganisationsgesetz § 21a(1)</vt:lpstr>
      <vt:lpstr>Leitbild</vt:lpstr>
      <vt:lpstr>Stundentafel</vt:lpstr>
      <vt:lpstr>Unterricht im Hauptfach Schulorganisationsgesetz § 21B (2)</vt:lpstr>
      <vt:lpstr>Gruppenbildung ab der 6. Schulstufe</vt:lpstr>
      <vt:lpstr>Änderung der Zuordnung</vt:lpstr>
      <vt:lpstr>Berechtigungen (ohne Aufnahmeprüfung)</vt:lpstr>
      <vt:lpstr>Integration</vt:lpstr>
      <vt:lpstr>Digitale Schule</vt:lpstr>
      <vt:lpstr>Schulautonome Angebote</vt:lpstr>
      <vt:lpstr>Sonstiges</vt:lpstr>
      <vt:lpstr>MS Strasswalchen Unterwegs (… sofern ein Virus es erlaubt )</vt:lpstr>
      <vt:lpstr>Von der anmeldung zur Klassenbildung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Straßwalchen</dc:title>
  <dc:creator>Asen Martha</dc:creator>
  <cp:lastModifiedBy>Astrid Fuchs</cp:lastModifiedBy>
  <cp:revision>51</cp:revision>
  <dcterms:created xsi:type="dcterms:W3CDTF">2020-01-24T08:58:31Z</dcterms:created>
  <dcterms:modified xsi:type="dcterms:W3CDTF">2022-01-24T08:03:28Z</dcterms:modified>
</cp:coreProperties>
</file>